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notesSlides/notesSlide1.xml" ContentType="application/vnd.openxmlformats-officedocument.presentationml.notesSlide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94362" r:id="rId1"/>
  </p:sldMasterIdLst>
  <p:notesMasterIdLst>
    <p:notesMasterId r:id="rId47"/>
  </p:notesMasterIdLst>
  <p:handoutMasterIdLst>
    <p:handoutMasterId r:id="rId48"/>
  </p:handoutMasterIdLst>
  <p:sldIdLst>
    <p:sldId id="2565" r:id="rId2"/>
    <p:sldId id="2566" r:id="rId3"/>
    <p:sldId id="2567" r:id="rId4"/>
    <p:sldId id="2568" r:id="rId5"/>
    <p:sldId id="2569" r:id="rId6"/>
    <p:sldId id="2570" r:id="rId7"/>
    <p:sldId id="2571" r:id="rId8"/>
    <p:sldId id="2572" r:id="rId9"/>
    <p:sldId id="2573" r:id="rId10"/>
    <p:sldId id="2563" r:id="rId11"/>
    <p:sldId id="2564" r:id="rId12"/>
    <p:sldId id="2574" r:id="rId13"/>
    <p:sldId id="2575" r:id="rId14"/>
    <p:sldId id="2576" r:id="rId15"/>
    <p:sldId id="2577" r:id="rId16"/>
    <p:sldId id="2578" r:id="rId17"/>
    <p:sldId id="2579" r:id="rId18"/>
    <p:sldId id="2580" r:id="rId19"/>
    <p:sldId id="2582" r:id="rId20"/>
    <p:sldId id="2584" r:id="rId21"/>
    <p:sldId id="2583" r:id="rId22"/>
    <p:sldId id="2581" r:id="rId23"/>
    <p:sldId id="2555" r:id="rId24"/>
    <p:sldId id="2556" r:id="rId25"/>
    <p:sldId id="2528" r:id="rId26"/>
    <p:sldId id="2560" r:id="rId27"/>
    <p:sldId id="2561" r:id="rId28"/>
    <p:sldId id="2562" r:id="rId29"/>
    <p:sldId id="2529" r:id="rId30"/>
    <p:sldId id="2530" r:id="rId31"/>
    <p:sldId id="2533" r:id="rId32"/>
    <p:sldId id="2531" r:id="rId33"/>
    <p:sldId id="2534" r:id="rId34"/>
    <p:sldId id="2535" r:id="rId35"/>
    <p:sldId id="2536" r:id="rId36"/>
    <p:sldId id="2537" r:id="rId37"/>
    <p:sldId id="2538" r:id="rId38"/>
    <p:sldId id="2539" r:id="rId39"/>
    <p:sldId id="2540" r:id="rId40"/>
    <p:sldId id="2541" r:id="rId41"/>
    <p:sldId id="2542" r:id="rId42"/>
    <p:sldId id="2557" r:id="rId43"/>
    <p:sldId id="2558" r:id="rId44"/>
    <p:sldId id="2559" r:id="rId45"/>
    <p:sldId id="2585" r:id="rId46"/>
  </p:sldIdLst>
  <p:sldSz cx="12192000" cy="6858000"/>
  <p:notesSz cx="6797675" cy="9874250"/>
  <p:embeddedFontLst>
    <p:embeddedFont>
      <p:font typeface="Verdana" panose="020B0604030504040204" pitchFamily="34" charset="0"/>
      <p:regular r:id="rId49"/>
      <p:bold r:id="rId50"/>
      <p:italic r:id="rId51"/>
      <p:boldItalic r:id="rId52"/>
    </p:embeddedFont>
    <p:embeddedFont>
      <p:font typeface="Webdings" panose="05030102010509060703" pitchFamily="18" charset="2"/>
      <p:regular r:id="rId53"/>
    </p:embeddedFont>
    <p:embeddedFont>
      <p:font typeface="Myriad Pro" panose="020B0503030403020204" charset="0"/>
      <p:regular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  <p:embeddedFont>
      <p:font typeface="MS PGothic" panose="020B0600070205080204" pitchFamily="34" charset="-128"/>
      <p:regular r:id="rId59"/>
    </p:embeddedFont>
    <p:embeddedFont>
      <p:font typeface="Cambria Math" panose="02040503050406030204" pitchFamily="18" charset="0"/>
      <p:regular r:id="rId60"/>
    </p:embeddedFont>
  </p:embeddedFontLst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Arial" charset="0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Arial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10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66"/>
    <a:srgbClr val="D9D9D9"/>
    <a:srgbClr val="CDDDF2"/>
    <a:srgbClr val="CCECFF"/>
    <a:srgbClr val="E8EFF9"/>
    <a:srgbClr val="000066"/>
    <a:srgbClr val="FFCC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ED083AE6-46FA-4A59-8FB0-9F97EB10719F}" styleName="Estilo Claro 3 - Ênfase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5940675A-B579-460E-94D1-54222C63F5DA}" styleName="Nenhum Estilo, Grade de Tabe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Estilo Médio 2 - Ênfase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8B1032C-EA38-4F05-BA0D-38AFFFC7BED3}" styleName="Estilo Claro 3 - Ênfase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343" autoAdjust="0"/>
  </p:normalViewPr>
  <p:slideViewPr>
    <p:cSldViewPr>
      <p:cViewPr varScale="1">
        <p:scale>
          <a:sx n="88" d="100"/>
          <a:sy n="88" d="100"/>
        </p:scale>
        <p:origin x="494" y="6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190584"/>
    </p:cViewPr>
  </p:outlineViewPr>
  <p:notesTextViewPr>
    <p:cViewPr>
      <p:scale>
        <a:sx n="125" d="100"/>
        <a:sy n="125" d="100"/>
      </p:scale>
      <p:origin x="0" y="0"/>
    </p:cViewPr>
  </p:notesTextViewPr>
  <p:notesViewPr>
    <p:cSldViewPr>
      <p:cViewPr varScale="1">
        <p:scale>
          <a:sx n="62" d="100"/>
          <a:sy n="62" d="100"/>
        </p:scale>
        <p:origin x="3240" y="48"/>
      </p:cViewPr>
      <p:guideLst>
        <p:guide orient="horz" pos="3110"/>
        <p:guide pos="2141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56" Type="http://schemas.openxmlformats.org/officeDocument/2006/relationships/font" Target="fonts/font8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1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1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2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3.xlsx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Planilha_do_Microsoft_Excel4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3301250994091099E-2"/>
          <c:y val="0"/>
          <c:w val="0.929967016946465"/>
          <c:h val="0.91036466535433103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tint val="66000"/>
                    <a:satMod val="160000"/>
                  </a:schemeClr>
                </a:gs>
                <a:gs pos="50000">
                  <a:schemeClr val="accent2">
                    <a:tint val="44500"/>
                    <a:satMod val="160000"/>
                  </a:schemeClr>
                </a:gs>
                <a:gs pos="100000">
                  <a:schemeClr val="accent2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</c:spPr>
          <c:cat>
            <c:numRef>
              <c:f>Sheet1!$A$2:$A$14</c:f>
              <c:numCache>
                <c:formatCode>General</c:formatCode>
                <c:ptCount val="13"/>
              </c:numCache>
            </c:num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5</c:v>
                </c:pt>
                <c:pt idx="1">
                  <c:v>7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33</c:v>
                </c:pt>
                <c:pt idx="7">
                  <c:v>40</c:v>
                </c:pt>
                <c:pt idx="8">
                  <c:v>50</c:v>
                </c:pt>
                <c:pt idx="9">
                  <c:v>67</c:v>
                </c:pt>
                <c:pt idx="10">
                  <c:v>90</c:v>
                </c:pt>
                <c:pt idx="11">
                  <c:v>120</c:v>
                </c:pt>
                <c:pt idx="12">
                  <c:v>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0BB-4E07-86A7-B7340FF7C29B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numRef>
              <c:f>Sheet1!$A$2:$A$14</c:f>
              <c:numCache>
                <c:formatCode>General</c:formatCode>
                <c:ptCount val="13"/>
              </c:numCache>
            </c:numRef>
          </c:cat>
          <c:val>
            <c:numRef>
              <c:f>Sheet1!$C$2:$C$14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1-40BB-4E07-86A7-B7340FF7C29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26723472"/>
        <c:axId val="226724032"/>
      </c:areaChart>
      <c:catAx>
        <c:axId val="2267234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noFill/>
          </a:ln>
        </c:spPr>
        <c:crossAx val="226724032"/>
        <c:crosses val="autoZero"/>
        <c:auto val="1"/>
        <c:lblAlgn val="ctr"/>
        <c:lblOffset val="100"/>
        <c:noMultiLvlLbl val="0"/>
      </c:catAx>
      <c:valAx>
        <c:axId val="22672403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6723472"/>
        <c:crosses val="autoZero"/>
        <c:crossBetween val="midCat"/>
      </c:valAx>
      <c:spPr>
        <a:noFill/>
        <a:ln w="25400">
          <a:noFill/>
        </a:ln>
      </c:spPr>
    </c:plotArea>
    <c:plotVisOnly val="1"/>
    <c:dispBlanksAs val="zero"/>
    <c:showDLblsOverMax val="0"/>
  </c:chart>
  <c:txPr>
    <a:bodyPr/>
    <a:lstStyle/>
    <a:p>
      <a:pPr>
        <a:defRPr sz="1796"/>
      </a:pPr>
      <a:endParaRPr lang="pt-BR"/>
    </a:p>
  </c:tx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3301250994091099E-2"/>
          <c:y val="0"/>
          <c:w val="0.929967016946465"/>
          <c:h val="0.91036466535433103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tint val="66000"/>
                    <a:satMod val="160000"/>
                  </a:schemeClr>
                </a:gs>
                <a:gs pos="50000">
                  <a:schemeClr val="accent2">
                    <a:tint val="44500"/>
                    <a:satMod val="160000"/>
                  </a:schemeClr>
                </a:gs>
                <a:gs pos="100000">
                  <a:schemeClr val="accent2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</c:spPr>
          <c:cat>
            <c:numRef>
              <c:f>Sheet1!$A$2:$A$14</c:f>
              <c:numCache>
                <c:formatCode>General</c:formatCode>
                <c:ptCount val="13"/>
              </c:numCache>
            </c:num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5</c:v>
                </c:pt>
                <c:pt idx="1">
                  <c:v>7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33</c:v>
                </c:pt>
                <c:pt idx="7">
                  <c:v>40</c:v>
                </c:pt>
                <c:pt idx="8">
                  <c:v>50</c:v>
                </c:pt>
                <c:pt idx="9">
                  <c:v>67</c:v>
                </c:pt>
                <c:pt idx="10">
                  <c:v>90</c:v>
                </c:pt>
                <c:pt idx="11">
                  <c:v>120</c:v>
                </c:pt>
                <c:pt idx="12">
                  <c:v>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334-4488-94E1-98D3F5B5E8A9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numRef>
              <c:f>Sheet1!$A$2:$A$14</c:f>
              <c:numCache>
                <c:formatCode>General</c:formatCode>
                <c:ptCount val="13"/>
              </c:numCache>
            </c:numRef>
          </c:cat>
          <c:val>
            <c:numRef>
              <c:f>Sheet1!$C$2:$C$14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1-B334-4488-94E1-98D3F5B5E8A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26723472"/>
        <c:axId val="226724032"/>
      </c:areaChart>
      <c:catAx>
        <c:axId val="2267234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noFill/>
          </a:ln>
        </c:spPr>
        <c:crossAx val="226724032"/>
        <c:crosses val="autoZero"/>
        <c:auto val="1"/>
        <c:lblAlgn val="ctr"/>
        <c:lblOffset val="100"/>
        <c:noMultiLvlLbl val="0"/>
      </c:catAx>
      <c:valAx>
        <c:axId val="22672403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6723472"/>
        <c:crosses val="autoZero"/>
        <c:crossBetween val="midCat"/>
      </c:valAx>
      <c:spPr>
        <a:noFill/>
        <a:ln w="25400">
          <a:noFill/>
        </a:ln>
      </c:spPr>
    </c:plotArea>
    <c:plotVisOnly val="1"/>
    <c:dispBlanksAs val="zero"/>
    <c:showDLblsOverMax val="0"/>
  </c:chart>
  <c:txPr>
    <a:bodyPr/>
    <a:lstStyle/>
    <a:p>
      <a:pPr>
        <a:defRPr sz="1796"/>
      </a:pPr>
      <a:endParaRPr lang="pt-BR"/>
    </a:p>
  </c:txPr>
  <c:externalData r:id="rId1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3301250994091099E-2"/>
          <c:y val="0"/>
          <c:w val="0.929967016946465"/>
          <c:h val="0.91036466535433103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tint val="66000"/>
                    <a:satMod val="160000"/>
                  </a:schemeClr>
                </a:gs>
                <a:gs pos="50000">
                  <a:schemeClr val="accent2">
                    <a:tint val="44500"/>
                    <a:satMod val="160000"/>
                  </a:schemeClr>
                </a:gs>
                <a:gs pos="100000">
                  <a:schemeClr val="accent2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</c:spPr>
          <c:cat>
            <c:numRef>
              <c:f>Sheet1!$A$2:$A$14</c:f>
              <c:numCache>
                <c:formatCode>General</c:formatCode>
                <c:ptCount val="13"/>
              </c:numCache>
            </c:num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5</c:v>
                </c:pt>
                <c:pt idx="1">
                  <c:v>7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33</c:v>
                </c:pt>
                <c:pt idx="7">
                  <c:v>40</c:v>
                </c:pt>
                <c:pt idx="8">
                  <c:v>50</c:v>
                </c:pt>
                <c:pt idx="9">
                  <c:v>67</c:v>
                </c:pt>
                <c:pt idx="10">
                  <c:v>90</c:v>
                </c:pt>
                <c:pt idx="11">
                  <c:v>120</c:v>
                </c:pt>
                <c:pt idx="12">
                  <c:v>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FD-441C-910F-144D0FB21EF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numRef>
              <c:f>Sheet1!$A$2:$A$14</c:f>
              <c:numCache>
                <c:formatCode>General</c:formatCode>
                <c:ptCount val="13"/>
              </c:numCache>
            </c:numRef>
          </c:cat>
          <c:val>
            <c:numRef>
              <c:f>Sheet1!$C$2:$C$14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1-FAFD-441C-910F-144D0FB21E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26723472"/>
        <c:axId val="226724032"/>
      </c:areaChart>
      <c:catAx>
        <c:axId val="2267234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noFill/>
          </a:ln>
        </c:spPr>
        <c:crossAx val="226724032"/>
        <c:crosses val="autoZero"/>
        <c:auto val="1"/>
        <c:lblAlgn val="ctr"/>
        <c:lblOffset val="100"/>
        <c:noMultiLvlLbl val="0"/>
      </c:catAx>
      <c:valAx>
        <c:axId val="22672403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6723472"/>
        <c:crosses val="autoZero"/>
        <c:crossBetween val="midCat"/>
      </c:valAx>
      <c:spPr>
        <a:noFill/>
        <a:ln w="25400">
          <a:noFill/>
        </a:ln>
      </c:spPr>
    </c:plotArea>
    <c:plotVisOnly val="1"/>
    <c:dispBlanksAs val="zero"/>
    <c:showDLblsOverMax val="0"/>
  </c:chart>
  <c:txPr>
    <a:bodyPr/>
    <a:lstStyle/>
    <a:p>
      <a:pPr>
        <a:defRPr sz="1796"/>
      </a:pPr>
      <a:endParaRPr lang="pt-BR"/>
    </a:p>
  </c:tx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3301250994091099E-2"/>
          <c:y val="0"/>
          <c:w val="0.929967016946465"/>
          <c:h val="0.91036466535433103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tint val="66000"/>
                    <a:satMod val="160000"/>
                  </a:schemeClr>
                </a:gs>
                <a:gs pos="50000">
                  <a:schemeClr val="accent2">
                    <a:tint val="44500"/>
                    <a:satMod val="160000"/>
                  </a:schemeClr>
                </a:gs>
                <a:gs pos="100000">
                  <a:schemeClr val="accent2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</c:spPr>
          <c:cat>
            <c:numRef>
              <c:f>Sheet1!$A$2:$A$14</c:f>
              <c:numCache>
                <c:formatCode>General</c:formatCode>
                <c:ptCount val="13"/>
              </c:numCache>
            </c:num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5</c:v>
                </c:pt>
                <c:pt idx="1">
                  <c:v>7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33</c:v>
                </c:pt>
                <c:pt idx="7">
                  <c:v>40</c:v>
                </c:pt>
                <c:pt idx="8">
                  <c:v>50</c:v>
                </c:pt>
                <c:pt idx="9">
                  <c:v>67</c:v>
                </c:pt>
                <c:pt idx="10">
                  <c:v>90</c:v>
                </c:pt>
                <c:pt idx="11">
                  <c:v>120</c:v>
                </c:pt>
                <c:pt idx="12">
                  <c:v>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FD-441C-910F-144D0FB21EF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numRef>
              <c:f>Sheet1!$A$2:$A$14</c:f>
              <c:numCache>
                <c:formatCode>General</c:formatCode>
                <c:ptCount val="13"/>
              </c:numCache>
            </c:numRef>
          </c:cat>
          <c:val>
            <c:numRef>
              <c:f>Sheet1!$C$2:$C$14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1-FAFD-441C-910F-144D0FB21E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26723472"/>
        <c:axId val="226724032"/>
      </c:areaChart>
      <c:catAx>
        <c:axId val="2267234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noFill/>
          </a:ln>
        </c:spPr>
        <c:crossAx val="226724032"/>
        <c:crosses val="autoZero"/>
        <c:auto val="1"/>
        <c:lblAlgn val="ctr"/>
        <c:lblOffset val="100"/>
        <c:noMultiLvlLbl val="0"/>
      </c:catAx>
      <c:valAx>
        <c:axId val="22672403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6723472"/>
        <c:crosses val="autoZero"/>
        <c:crossBetween val="midCat"/>
      </c:valAx>
      <c:spPr>
        <a:noFill/>
        <a:ln w="25400">
          <a:noFill/>
        </a:ln>
      </c:spPr>
    </c:plotArea>
    <c:plotVisOnly val="1"/>
    <c:dispBlanksAs val="zero"/>
    <c:showDLblsOverMax val="0"/>
  </c:chart>
  <c:txPr>
    <a:bodyPr/>
    <a:lstStyle/>
    <a:p>
      <a:pPr>
        <a:defRPr sz="1796"/>
      </a:pPr>
      <a:endParaRPr lang="pt-BR"/>
    </a:p>
  </c:txPr>
  <c:externalData r:id="rId1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t-B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0"/>
    <c:plotArea>
      <c:layout>
        <c:manualLayout>
          <c:layoutTarget val="inner"/>
          <c:xMode val="edge"/>
          <c:yMode val="edge"/>
          <c:x val="3.3301250994091099E-2"/>
          <c:y val="0"/>
          <c:w val="0.929967016946465"/>
          <c:h val="0.91036466535433103"/>
        </c:manualLayout>
      </c:layout>
      <c:area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gradFill flip="none" rotWithShape="1">
              <a:gsLst>
                <a:gs pos="0">
                  <a:schemeClr val="accent2">
                    <a:tint val="66000"/>
                    <a:satMod val="160000"/>
                  </a:schemeClr>
                </a:gs>
                <a:gs pos="50000">
                  <a:schemeClr val="accent2">
                    <a:tint val="44500"/>
                    <a:satMod val="160000"/>
                  </a:schemeClr>
                </a:gs>
                <a:gs pos="100000">
                  <a:schemeClr val="accent2">
                    <a:tint val="23500"/>
                    <a:satMod val="160000"/>
                  </a:schemeClr>
                </a:gs>
              </a:gsLst>
              <a:lin ang="5400000" scaled="1"/>
              <a:tileRect/>
            </a:gradFill>
          </c:spPr>
          <c:cat>
            <c:numRef>
              <c:f>Sheet1!$A$2:$A$14</c:f>
              <c:numCache>
                <c:formatCode>General</c:formatCode>
                <c:ptCount val="13"/>
              </c:numCache>
            </c:numRef>
          </c:cat>
          <c:val>
            <c:numRef>
              <c:f>Sheet1!$B$2:$B$14</c:f>
              <c:numCache>
                <c:formatCode>General</c:formatCode>
                <c:ptCount val="13"/>
                <c:pt idx="0">
                  <c:v>5</c:v>
                </c:pt>
                <c:pt idx="1">
                  <c:v>7</c:v>
                </c:pt>
                <c:pt idx="2">
                  <c:v>10</c:v>
                </c:pt>
                <c:pt idx="3">
                  <c:v>15</c:v>
                </c:pt>
                <c:pt idx="4">
                  <c:v>20</c:v>
                </c:pt>
                <c:pt idx="5">
                  <c:v>25</c:v>
                </c:pt>
                <c:pt idx="6">
                  <c:v>33</c:v>
                </c:pt>
                <c:pt idx="7">
                  <c:v>40</c:v>
                </c:pt>
                <c:pt idx="8">
                  <c:v>50</c:v>
                </c:pt>
                <c:pt idx="9">
                  <c:v>67</c:v>
                </c:pt>
                <c:pt idx="10">
                  <c:v>90</c:v>
                </c:pt>
                <c:pt idx="11">
                  <c:v>120</c:v>
                </c:pt>
                <c:pt idx="12">
                  <c:v>150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AFD-441C-910F-144D0FB21EFA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Column1</c:v>
                </c:pt>
              </c:strCache>
            </c:strRef>
          </c:tx>
          <c:cat>
            <c:numRef>
              <c:f>Sheet1!$A$2:$A$14</c:f>
              <c:numCache>
                <c:formatCode>General</c:formatCode>
                <c:ptCount val="13"/>
              </c:numCache>
            </c:numRef>
          </c:cat>
          <c:val>
            <c:numRef>
              <c:f>Sheet1!$C$2:$C$14</c:f>
              <c:numCache>
                <c:formatCode>General</c:formatCode>
                <c:ptCount val="13"/>
              </c:numCache>
            </c:numRef>
          </c:val>
          <c:extLst>
            <c:ext xmlns:c16="http://schemas.microsoft.com/office/drawing/2014/chart" uri="{C3380CC4-5D6E-409C-BE32-E72D297353CC}">
              <c16:uniqueId val="{00000001-FAFD-441C-910F-144D0FB21E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26723472"/>
        <c:axId val="226724032"/>
      </c:areaChart>
      <c:catAx>
        <c:axId val="22672347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ln>
            <a:noFill/>
          </a:ln>
        </c:spPr>
        <c:crossAx val="226724032"/>
        <c:crosses val="autoZero"/>
        <c:auto val="1"/>
        <c:lblAlgn val="ctr"/>
        <c:lblOffset val="100"/>
        <c:noMultiLvlLbl val="0"/>
      </c:catAx>
      <c:valAx>
        <c:axId val="226724032"/>
        <c:scaling>
          <c:orientation val="minMax"/>
        </c:scaling>
        <c:delete val="1"/>
        <c:axPos val="l"/>
        <c:numFmt formatCode="General" sourceLinked="1"/>
        <c:majorTickMark val="out"/>
        <c:minorTickMark val="none"/>
        <c:tickLblPos val="nextTo"/>
        <c:crossAx val="226723472"/>
        <c:crosses val="autoZero"/>
        <c:crossBetween val="midCat"/>
      </c:valAx>
      <c:spPr>
        <a:noFill/>
        <a:ln w="25400">
          <a:noFill/>
        </a:ln>
      </c:spPr>
    </c:plotArea>
    <c:plotVisOnly val="1"/>
    <c:dispBlanksAs val="zero"/>
    <c:showDLblsOverMax val="0"/>
  </c:chart>
  <c:txPr>
    <a:bodyPr/>
    <a:lstStyle/>
    <a:p>
      <a:pPr>
        <a:defRPr sz="1796"/>
      </a:pPr>
      <a:endParaRPr lang="pt-BR"/>
    </a:p>
  </c:txPr>
  <c:externalData r:id="rId1">
    <c:autoUpdate val="0"/>
  </c:externalData>
</c:chartSpac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536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49688" y="937895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fld id="{73916CC5-986B-4CB6-BFF2-C58EADCD0AEA}" type="slidenum">
              <a:rPr lang="en-US"/>
              <a:pPr>
                <a:defRPr/>
              </a:pPr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42367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eg>
</file>

<file path=ppt/media/image12.pn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gif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.png>
</file>

<file path=ppt/media/image50.png>
</file>

<file path=ppt/media/image6.jpeg>
</file>

<file path=ppt/media/image6.pn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49688" y="0"/>
            <a:ext cx="2946400" cy="493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1868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09538" y="741363"/>
            <a:ext cx="6578600" cy="37020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9450" y="4691063"/>
            <a:ext cx="5438775" cy="44434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7657838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594" name="Slide Image Placeholder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09538" y="741363"/>
            <a:ext cx="6578600" cy="3702050"/>
          </a:xfrm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38595" name="Notes Placeholder 2"/>
          <p:cNvSpPr>
            <a:spLocks noGrp="1"/>
          </p:cNvSpPr>
          <p:nvPr>
            <p:ph type="body" idx="1"/>
          </p:nvPr>
        </p:nvSpPr>
        <p:spPr bwMode="auto">
          <a:noFill/>
        </p:spPr>
        <p:txBody>
          <a:bodyPr wrap="square" lIns="90571" tIns="45286" rIns="90571" bIns="45286" numCol="1" anchor="t" anchorCtr="0" compatLnSpc="1">
            <a:prstTxWarp prst="textNoShape">
              <a:avLst/>
            </a:prstTxWarp>
            <a:normAutofit/>
          </a:bodyPr>
          <a:lstStyle/>
          <a:p>
            <a:endParaRPr lang="en-US" b="1" dirty="0" smtClean="0"/>
          </a:p>
        </p:txBody>
      </p:sp>
    </p:spTree>
    <p:extLst>
      <p:ext uri="{BB962C8B-B14F-4D97-AF65-F5344CB8AC3E}">
        <p14:creationId xmlns:p14="http://schemas.microsoft.com/office/powerpoint/2010/main" val="24131837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09538" y="741363"/>
            <a:ext cx="6578600" cy="370205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 lIns="91787" tIns="45894" rIns="91787" bIns="45894">
            <a:noAutofit/>
          </a:bodyPr>
          <a:lstStyle/>
          <a:p>
            <a:pPr marL="0" indent="0">
              <a:buFontTx/>
              <a:buNone/>
            </a:pPr>
            <a:r>
              <a:rPr lang="pt-BR" sz="800" baseline="0" dirty="0" smtClean="0"/>
              <a:t>---------------------------------</a:t>
            </a:r>
          </a:p>
          <a:p>
            <a:r>
              <a:rPr lang="en-US" sz="800" baseline="0" dirty="0" smtClean="0"/>
              <a:t>As </a:t>
            </a:r>
            <a:r>
              <a:rPr lang="en-US" sz="800" baseline="0" dirty="0" err="1" smtClean="0"/>
              <a:t>fases</a:t>
            </a:r>
            <a:r>
              <a:rPr lang="en-US" sz="800" baseline="0" dirty="0" smtClean="0"/>
              <a:t> </a:t>
            </a:r>
            <a:r>
              <a:rPr lang="en-US" sz="800" baseline="0" dirty="0" err="1" smtClean="0"/>
              <a:t>são</a:t>
            </a:r>
            <a:r>
              <a:rPr lang="en-US" sz="800" baseline="0" dirty="0" smtClean="0"/>
              <a:t> </a:t>
            </a:r>
            <a:r>
              <a:rPr lang="en-US" sz="800" baseline="0" dirty="0" err="1" smtClean="0"/>
              <a:t>iterativas</a:t>
            </a:r>
            <a:endParaRPr lang="en-US" sz="800" baseline="0" dirty="0" smtClean="0"/>
          </a:p>
          <a:p>
            <a:endParaRPr lang="en-US" sz="800" kern="1200" dirty="0" smtClean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1: 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Descoberta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: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Qual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o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problema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de Negócios?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Especifica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-lo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como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uma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pergunta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analítca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.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Quais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recursos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disponíveis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(dados,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tecnologia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,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pessoas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, tempo).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Houve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projetos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anteriores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?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Qual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o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critério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de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resultado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para o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projeto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?</a:t>
            </a:r>
          </a:p>
          <a:p>
            <a:endParaRPr lang="en-US" sz="800" kern="1200" dirty="0" smtClean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2: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Preparação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dos dados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: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Quais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dados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disponíveis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? Como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devem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ser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modificados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?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Realizar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o ETL (Extract, Transform, Load)</a:t>
            </a:r>
          </a:p>
          <a:p>
            <a:endParaRPr lang="en-US" sz="800" dirty="0" smtClean="0"/>
          </a:p>
          <a:p>
            <a:pPr marL="0" indent="0">
              <a:buFontTx/>
              <a:buNone/>
            </a:pPr>
            <a:r>
              <a:rPr lang="pt-BR" sz="800" baseline="0" dirty="0" smtClean="0"/>
              <a:t>3: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Desenvolvimento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do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modelo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: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Determinar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os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métodos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,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técnicas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,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fluxo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de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trabalho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e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variáveis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mais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prováveis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de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ser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utilizados</a:t>
            </a:r>
            <a:endParaRPr lang="en-US" sz="800" kern="1200" dirty="0" smtClean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endParaRPr lang="en-US" sz="800" kern="1200" dirty="0" smtClean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4: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Análise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do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modelo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: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Dividir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dados em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treino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,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avaliação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, teste e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produção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.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Obter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o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ambiente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de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desenvolvimento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adequado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.</a:t>
            </a:r>
          </a:p>
          <a:p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 </a:t>
            </a:r>
          </a:p>
          <a:p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5: 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Divulgação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de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resultados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: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determinar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se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você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foi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ou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não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bem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sucedido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de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acordo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com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critérios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da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fase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1.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Apresentar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resultados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de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acordo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com a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audiência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.</a:t>
            </a:r>
          </a:p>
          <a:p>
            <a:endParaRPr lang="en-US" sz="800" kern="1200" baseline="0" dirty="0" smtClean="0">
              <a:solidFill>
                <a:schemeClr val="tx1"/>
              </a:solidFill>
              <a:effectLst/>
              <a:latin typeface="Calibri" pitchFamily="34" charset="0"/>
            </a:endParaRPr>
          </a:p>
          <a:p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6: 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Operacionalização</a:t>
            </a:r>
            <a:r>
              <a:rPr lang="en-US" sz="800" kern="1200" dirty="0" smtClean="0">
                <a:solidFill>
                  <a:schemeClr val="tx1"/>
                </a:solidFill>
                <a:effectLst/>
                <a:latin typeface="Calibri" pitchFamily="34" charset="0"/>
              </a:rPr>
              <a:t>: </a:t>
            </a:r>
            <a:r>
              <a:rPr lang="en-US" sz="800" kern="120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Apresentar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relatórios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finais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,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sumários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executivos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,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códigos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e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documentação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.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Executar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um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piloto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e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implementar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modelos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em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ambiente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 de </a:t>
            </a:r>
            <a:r>
              <a:rPr lang="en-US" sz="800" kern="1200" baseline="0" dirty="0" err="1" smtClean="0">
                <a:solidFill>
                  <a:schemeClr val="tx1"/>
                </a:solidFill>
                <a:effectLst/>
                <a:latin typeface="Calibri" pitchFamily="34" charset="0"/>
              </a:rPr>
              <a:t>produção</a:t>
            </a:r>
            <a:r>
              <a:rPr lang="en-US" sz="800" kern="1200" baseline="0" dirty="0" smtClean="0">
                <a:solidFill>
                  <a:schemeClr val="tx1"/>
                </a:solidFill>
                <a:effectLst/>
                <a:latin typeface="Calibri" pitchFamily="34" charset="0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3228620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914400" y="4343401"/>
            <a:ext cx="10363200" cy="688975"/>
          </a:xfrm>
        </p:spPr>
        <p:txBody>
          <a:bodyPr anchor="t"/>
          <a:lstStyle>
            <a:lvl1pPr algn="ctr">
              <a:defRPr sz="3600" b="1" baseline="0">
                <a:solidFill>
                  <a:srgbClr val="003366"/>
                </a:solidFill>
              </a:defRPr>
            </a:lvl1pPr>
          </a:lstStyle>
          <a:p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o </a:t>
            </a:r>
            <a:r>
              <a:rPr lang="en-US" dirty="0" err="1" smtClean="0"/>
              <a:t>texto</a:t>
            </a:r>
            <a:r>
              <a:rPr lang="en-US" dirty="0" smtClean="0"/>
              <a:t> do </a:t>
            </a:r>
            <a:r>
              <a:rPr lang="en-US" dirty="0" err="1" smtClean="0"/>
              <a:t>título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1371600" y="5251287"/>
            <a:ext cx="9448800" cy="685800"/>
          </a:xfrm>
        </p:spPr>
        <p:txBody>
          <a:bodyPr/>
          <a:lstStyle>
            <a:lvl1pPr marL="0" indent="0" algn="ctr">
              <a:buNone/>
              <a:defRPr sz="280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o </a:t>
            </a:r>
            <a:r>
              <a:rPr lang="en-US" dirty="0" err="1" smtClean="0"/>
              <a:t>texto</a:t>
            </a:r>
            <a:r>
              <a:rPr lang="en-US" dirty="0" smtClean="0"/>
              <a:t> do </a:t>
            </a:r>
            <a:r>
              <a:rPr lang="en-US" dirty="0" err="1" smtClean="0"/>
              <a:t>subtítulo</a:t>
            </a:r>
            <a:endParaRPr lang="en-US" dirty="0"/>
          </a:p>
        </p:txBody>
      </p:sp>
      <p:sp>
        <p:nvSpPr>
          <p:cNvPr id="4" name="CaixaDeTexto 3"/>
          <p:cNvSpPr txBox="1"/>
          <p:nvPr userDrawn="1"/>
        </p:nvSpPr>
        <p:spPr>
          <a:xfrm>
            <a:off x="609601" y="6172200"/>
            <a:ext cx="65537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dirty="0" err="1" smtClean="0">
                <a:solidFill>
                  <a:srgbClr val="FFFFFF"/>
                </a:solidFill>
                <a:latin typeface="Calibri"/>
              </a:rPr>
              <a:t>Prof.Gustavo</a:t>
            </a:r>
            <a:r>
              <a:rPr lang="pt-BR" dirty="0" smtClean="0">
                <a:solidFill>
                  <a:srgbClr val="FFFFFF"/>
                </a:solidFill>
                <a:latin typeface="Calibri"/>
              </a:rPr>
              <a:t> Corrêa Mirapalheta – gustavo.mirapalheta@gmail.com</a:t>
            </a:r>
            <a:endParaRPr lang="en-US" dirty="0">
              <a:solidFill>
                <a:srgbClr val="FFFFFF"/>
              </a:solidFill>
              <a:latin typeface="Calibri"/>
            </a:endParaRPr>
          </a:p>
        </p:txBody>
      </p:sp>
      <p:pic>
        <p:nvPicPr>
          <p:cNvPr id="12290" name="Picture 2" descr="http://www.ivizsecurity.com/blog/wp-content/uploads/2013/11/Storm-in-Security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6947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o_acima_figura_embaix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6400" y="990600"/>
            <a:ext cx="11277600" cy="2209800"/>
          </a:xfrm>
        </p:spPr>
        <p:txBody>
          <a:bodyPr/>
          <a:lstStyle/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406400" y="3352800"/>
            <a:ext cx="11277600" cy="26670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 dirty="0" smtClean="0"/>
              <a:t>Clique no </a:t>
            </a:r>
            <a:r>
              <a:rPr lang="en-US" noProof="0" dirty="0" err="1" smtClean="0"/>
              <a:t>ícone</a:t>
            </a:r>
            <a:r>
              <a:rPr lang="en-US" noProof="0" dirty="0" smtClean="0"/>
              <a:t> para </a:t>
            </a:r>
            <a:r>
              <a:rPr lang="en-US" noProof="0" dirty="0" err="1" smtClean="0"/>
              <a:t>adicionar</a:t>
            </a:r>
            <a:r>
              <a:rPr lang="en-US" noProof="0" dirty="0" smtClean="0"/>
              <a:t> </a:t>
            </a:r>
            <a:r>
              <a:rPr lang="en-US" noProof="0" dirty="0" err="1" smtClean="0"/>
              <a:t>uma</a:t>
            </a:r>
            <a:r>
              <a:rPr lang="en-US" noProof="0" dirty="0" smtClean="0"/>
              <a:t> </a:t>
            </a:r>
            <a:r>
              <a:rPr lang="en-US" noProof="0" dirty="0" err="1" smtClean="0"/>
              <a:t>figura</a:t>
            </a:r>
            <a:endParaRPr lang="en-US" noProof="0" dirty="0"/>
          </a:p>
        </p:txBody>
      </p:sp>
      <p:sp>
        <p:nvSpPr>
          <p:cNvPr id="6" name="Retângulo 5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_acima_tabela_embaix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6400" y="990600"/>
            <a:ext cx="11277600" cy="2209800"/>
          </a:xfrm>
        </p:spPr>
        <p:txBody>
          <a:bodyPr/>
          <a:lstStyle/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sp>
        <p:nvSpPr>
          <p:cNvPr id="6" name="Retângulo 5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able Placeholder 5"/>
          <p:cNvSpPr>
            <a:spLocks noGrp="1"/>
          </p:cNvSpPr>
          <p:nvPr>
            <p:ph type="tbl" sz="quarter" idx="12" hasCustomPrompt="1"/>
          </p:nvPr>
        </p:nvSpPr>
        <p:spPr>
          <a:xfrm>
            <a:off x="406400" y="3276600"/>
            <a:ext cx="11277600" cy="2667000"/>
          </a:xfrm>
        </p:spPr>
        <p:txBody>
          <a:bodyPr anchor="ctr">
            <a:normAutofit/>
          </a:bodyPr>
          <a:lstStyle>
            <a:lvl1pPr>
              <a:buNone/>
              <a:defRPr baseline="0"/>
            </a:lvl1pPr>
          </a:lstStyle>
          <a:p>
            <a:pPr lvl="0"/>
            <a:r>
              <a:rPr lang="en-US" noProof="0" dirty="0" smtClean="0"/>
              <a:t>Clique no </a:t>
            </a:r>
            <a:r>
              <a:rPr lang="en-US" noProof="0" dirty="0" err="1" smtClean="0"/>
              <a:t>ícone</a:t>
            </a:r>
            <a:r>
              <a:rPr lang="en-US" noProof="0" dirty="0" smtClean="0"/>
              <a:t> para </a:t>
            </a:r>
            <a:r>
              <a:rPr lang="en-US" noProof="0" dirty="0" err="1" smtClean="0"/>
              <a:t>adicionar</a:t>
            </a:r>
            <a:r>
              <a:rPr lang="en-US" noProof="0" dirty="0" smtClean="0"/>
              <a:t> </a:t>
            </a:r>
            <a:r>
              <a:rPr lang="en-US" noProof="0" dirty="0" err="1" smtClean="0"/>
              <a:t>uma</a:t>
            </a:r>
            <a:r>
              <a:rPr lang="en-US" noProof="0" dirty="0" smtClean="0"/>
              <a:t> </a:t>
            </a:r>
            <a:r>
              <a:rPr lang="en-US" noProof="0" dirty="0" err="1" smtClean="0"/>
              <a:t>tabela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37109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_embaixo_figura_aci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6400" y="3733800"/>
            <a:ext cx="11277600" cy="2209800"/>
          </a:xfrm>
        </p:spPr>
        <p:txBody>
          <a:bodyPr/>
          <a:lstStyle/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 hasCustomPrompt="1"/>
          </p:nvPr>
        </p:nvSpPr>
        <p:spPr>
          <a:xfrm>
            <a:off x="406400" y="990600"/>
            <a:ext cx="11277600" cy="26670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 dirty="0" smtClean="0"/>
              <a:t>Clique no </a:t>
            </a:r>
            <a:r>
              <a:rPr lang="en-US" noProof="0" dirty="0" err="1" smtClean="0"/>
              <a:t>ícone</a:t>
            </a:r>
            <a:r>
              <a:rPr lang="en-US" noProof="0" dirty="0" smtClean="0"/>
              <a:t> para </a:t>
            </a:r>
            <a:r>
              <a:rPr lang="en-US" noProof="0" dirty="0" err="1" smtClean="0"/>
              <a:t>adicionar</a:t>
            </a:r>
            <a:r>
              <a:rPr lang="en-US" noProof="0" dirty="0" smtClean="0"/>
              <a:t> </a:t>
            </a:r>
            <a:r>
              <a:rPr lang="en-US" noProof="0" dirty="0" err="1" smtClean="0"/>
              <a:t>uma</a:t>
            </a:r>
            <a:r>
              <a:rPr lang="en-US" noProof="0" dirty="0" smtClean="0"/>
              <a:t> </a:t>
            </a:r>
            <a:r>
              <a:rPr lang="en-US" noProof="0" dirty="0" err="1" smtClean="0"/>
              <a:t>figura</a:t>
            </a:r>
            <a:endParaRPr lang="en-US" noProof="0" dirty="0"/>
          </a:p>
        </p:txBody>
      </p:sp>
      <p:sp>
        <p:nvSpPr>
          <p:cNvPr id="6" name="Retângulo 5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4178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_embaixo_tabela_aci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 hasCustomPrompt="1"/>
          </p:nvPr>
        </p:nvSpPr>
        <p:spPr>
          <a:xfrm>
            <a:off x="406400" y="3733800"/>
            <a:ext cx="11277600" cy="2209800"/>
          </a:xfrm>
        </p:spPr>
        <p:txBody>
          <a:bodyPr/>
          <a:lstStyle/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sp>
        <p:nvSpPr>
          <p:cNvPr id="6" name="Retângulo 5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able Placeholder 5"/>
          <p:cNvSpPr>
            <a:spLocks noGrp="1"/>
          </p:cNvSpPr>
          <p:nvPr>
            <p:ph type="tbl" sz="quarter" idx="12" hasCustomPrompt="1"/>
          </p:nvPr>
        </p:nvSpPr>
        <p:spPr>
          <a:xfrm>
            <a:off x="406400" y="990600"/>
            <a:ext cx="11277600" cy="2667000"/>
          </a:xfrm>
        </p:spPr>
        <p:txBody>
          <a:bodyPr anchor="ctr">
            <a:normAutofit/>
          </a:bodyPr>
          <a:lstStyle>
            <a:lvl1pPr>
              <a:buNone/>
              <a:defRPr baseline="0"/>
            </a:lvl1pPr>
          </a:lstStyle>
          <a:p>
            <a:pPr lvl="0"/>
            <a:r>
              <a:rPr lang="en-US" noProof="0" dirty="0" smtClean="0"/>
              <a:t>Clique no </a:t>
            </a:r>
            <a:r>
              <a:rPr lang="en-US" noProof="0" dirty="0" err="1" smtClean="0"/>
              <a:t>ícone</a:t>
            </a:r>
            <a:r>
              <a:rPr lang="en-US" noProof="0" dirty="0" smtClean="0"/>
              <a:t> para </a:t>
            </a:r>
            <a:r>
              <a:rPr lang="en-US" noProof="0" dirty="0" err="1" smtClean="0"/>
              <a:t>adicionar</a:t>
            </a:r>
            <a:r>
              <a:rPr lang="en-US" noProof="0" dirty="0" smtClean="0"/>
              <a:t> </a:t>
            </a:r>
            <a:r>
              <a:rPr lang="en-US" noProof="0" dirty="0" err="1" smtClean="0"/>
              <a:t>uma</a:t>
            </a:r>
            <a:r>
              <a:rPr lang="en-US" noProof="0" dirty="0" smtClean="0"/>
              <a:t> </a:t>
            </a:r>
            <a:r>
              <a:rPr lang="en-US" noProof="0" dirty="0" err="1" smtClean="0"/>
              <a:t>tabela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8542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_faixa_az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0058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_em_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2353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_incompan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Espaço Reservado para Conteúdo 5"/>
          <p:cNvSpPr>
            <a:spLocks noGrp="1"/>
          </p:cNvSpPr>
          <p:nvPr>
            <p:ph sz="quarter" idx="10" hasCustomPrompt="1"/>
          </p:nvPr>
        </p:nvSpPr>
        <p:spPr>
          <a:xfrm>
            <a:off x="1295467" y="404664"/>
            <a:ext cx="10438573" cy="1512168"/>
          </a:xfrm>
        </p:spPr>
        <p:txBody>
          <a:bodyPr/>
          <a:lstStyle>
            <a:lvl1pPr marL="0" indent="0" algn="r">
              <a:buNone/>
              <a:defRPr sz="2800" b="1">
                <a:solidFill>
                  <a:srgbClr val="003366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pt-BR" dirty="0" smtClean="0"/>
              <a:t>Clique para editar o título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quarter" idx="11" hasCustomPrompt="1"/>
          </p:nvPr>
        </p:nvSpPr>
        <p:spPr>
          <a:xfrm>
            <a:off x="4175787" y="2060848"/>
            <a:ext cx="7558253" cy="936104"/>
          </a:xfrm>
        </p:spPr>
        <p:txBody>
          <a:bodyPr/>
          <a:lstStyle>
            <a:lvl1pPr marL="0" indent="0" algn="r">
              <a:buNone/>
              <a:defRPr sz="2400">
                <a:solidFill>
                  <a:srgbClr val="003366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pt-BR" dirty="0" smtClean="0"/>
              <a:t>Clique para editar o subtítulo</a:t>
            </a:r>
          </a:p>
        </p:txBody>
      </p:sp>
    </p:spTree>
    <p:extLst>
      <p:ext uri="{BB962C8B-B14F-4D97-AF65-F5344CB8AC3E}">
        <p14:creationId xmlns:p14="http://schemas.microsoft.com/office/powerpoint/2010/main" val="596629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título_manag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rafael.nascimento\Pictures\Template 1 mgm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8682" y="0"/>
            <a:ext cx="12276665" cy="691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Espaço Reservado para Conteúdo 5"/>
          <p:cNvSpPr>
            <a:spLocks noGrp="1"/>
          </p:cNvSpPr>
          <p:nvPr>
            <p:ph sz="quarter" idx="10" hasCustomPrompt="1"/>
          </p:nvPr>
        </p:nvSpPr>
        <p:spPr>
          <a:xfrm>
            <a:off x="1295467" y="404664"/>
            <a:ext cx="10438573" cy="1512168"/>
          </a:xfrm>
        </p:spPr>
        <p:txBody>
          <a:bodyPr/>
          <a:lstStyle>
            <a:lvl1pPr marL="0" indent="0" algn="r">
              <a:buNone/>
              <a:defRPr sz="2800" b="1">
                <a:solidFill>
                  <a:srgbClr val="003366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pt-BR" dirty="0" smtClean="0"/>
              <a:t>Clique para editar o título</a:t>
            </a:r>
          </a:p>
        </p:txBody>
      </p:sp>
      <p:sp>
        <p:nvSpPr>
          <p:cNvPr id="8" name="Espaço Reservado para Texto 7"/>
          <p:cNvSpPr>
            <a:spLocks noGrp="1"/>
          </p:cNvSpPr>
          <p:nvPr>
            <p:ph type="body" sz="quarter" idx="11" hasCustomPrompt="1"/>
          </p:nvPr>
        </p:nvSpPr>
        <p:spPr>
          <a:xfrm>
            <a:off x="4175787" y="2060848"/>
            <a:ext cx="7558253" cy="936104"/>
          </a:xfrm>
        </p:spPr>
        <p:txBody>
          <a:bodyPr/>
          <a:lstStyle>
            <a:lvl1pPr marL="0" indent="0" algn="r">
              <a:buNone/>
              <a:defRPr sz="2400">
                <a:solidFill>
                  <a:srgbClr val="003366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</a:lstStyle>
          <a:p>
            <a:pPr lvl="0"/>
            <a:r>
              <a:rPr lang="pt-BR" dirty="0" smtClean="0"/>
              <a:t>Clique para editar o subtítulo</a:t>
            </a:r>
          </a:p>
        </p:txBody>
      </p:sp>
    </p:spTree>
    <p:extLst>
      <p:ext uri="{BB962C8B-B14F-4D97-AF65-F5344CB8AC3E}">
        <p14:creationId xmlns:p14="http://schemas.microsoft.com/office/powerpoint/2010/main" val="768897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_Branco_Texto_Azul_Faixa_Az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tângulo 8"/>
          <p:cNvSpPr/>
          <p:nvPr userDrawn="1"/>
        </p:nvSpPr>
        <p:spPr>
          <a:xfrm>
            <a:off x="0" y="-2"/>
            <a:ext cx="12192000" cy="1066802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Espaço Reservado para Conteúdo 6"/>
          <p:cNvSpPr>
            <a:spLocks noGrp="1"/>
          </p:cNvSpPr>
          <p:nvPr>
            <p:ph sz="quarter" idx="10"/>
          </p:nvPr>
        </p:nvSpPr>
        <p:spPr>
          <a:xfrm>
            <a:off x="431469" y="1340768"/>
            <a:ext cx="11329160" cy="5112568"/>
          </a:xfrm>
        </p:spPr>
        <p:txBody>
          <a:bodyPr/>
          <a:lstStyle>
            <a:lvl1pPr>
              <a:defRPr sz="1400">
                <a:solidFill>
                  <a:srgbClr val="003366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1pPr>
            <a:lvl2pPr>
              <a:defRPr sz="1400">
                <a:solidFill>
                  <a:srgbClr val="003366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2pPr>
            <a:lvl3pPr>
              <a:defRPr sz="1400">
                <a:solidFill>
                  <a:srgbClr val="003366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3pPr>
            <a:lvl4pPr>
              <a:defRPr sz="1400">
                <a:solidFill>
                  <a:srgbClr val="003366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4pPr>
            <a:lvl5pPr>
              <a:defRPr sz="1400">
                <a:solidFill>
                  <a:srgbClr val="003366"/>
                </a:solidFill>
                <a:latin typeface="Myriad Pro" pitchFamily="34" charset="0"/>
                <a:ea typeface="Verdana" panose="020B0604030504040204" pitchFamily="34" charset="0"/>
                <a:cs typeface="Verdana" panose="020B0604030504040204" pitchFamily="34" charset="0"/>
              </a:defRPr>
            </a:lvl5pPr>
          </a:lstStyle>
          <a:p>
            <a:pPr lvl="0"/>
            <a:r>
              <a:rPr lang="pt-BR" dirty="0" smtClean="0"/>
              <a:t>Clique para editar 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8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152400"/>
            <a:ext cx="11277600" cy="762000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en-US" dirty="0"/>
          </a:p>
        </p:txBody>
      </p:sp>
      <p:sp>
        <p:nvSpPr>
          <p:cNvPr id="10" name="Retângulo 9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0672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7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 smtClean="0"/>
              <a:t>Clique para editar o título mestre</a:t>
            </a:r>
            <a:endParaRPr lang="pt-BR"/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 smtClean="0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022694620"/>
      </p:ext>
    </p:extLst>
  </p:cSld>
  <p:clrMapOvr>
    <a:masterClrMapping/>
  </p:clrMapOvr>
  <p:transition>
    <p:comb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_e_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just">
              <a:defRPr/>
            </a:lvl1pPr>
            <a:lvl2pPr algn="just">
              <a:defRPr/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/>
            <a:r>
              <a:rPr lang="pt-BR" dirty="0" smtClean="0"/>
              <a:t>Clique para editar os estilos do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4" name="Retângulo 3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0199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_texto_e_comandos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 algn="just">
              <a:defRPr/>
            </a:lvl1pPr>
            <a:lvl2pPr algn="just">
              <a:defRPr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 algn="just">
              <a:defRPr/>
            </a:lvl3pPr>
            <a:lvl4pPr algn="just">
              <a:defRPr/>
            </a:lvl4pPr>
            <a:lvl5pPr algn="just">
              <a:defRPr/>
            </a:lvl5pPr>
          </a:lstStyle>
          <a:p>
            <a:pPr lvl="0"/>
            <a:r>
              <a:rPr lang="pt-BR" dirty="0" smtClean="0"/>
              <a:t>Clique para editar os estilos do texto mestre</a:t>
            </a:r>
          </a:p>
          <a:p>
            <a:pPr lvl="1"/>
            <a:r>
              <a:rPr lang="pt-BR" dirty="0" smtClean="0"/>
              <a:t>Segundo nível</a:t>
            </a:r>
          </a:p>
          <a:p>
            <a:pPr lvl="2"/>
            <a:r>
              <a:rPr lang="pt-BR" dirty="0" smtClean="0"/>
              <a:t>Terceiro nível</a:t>
            </a:r>
          </a:p>
          <a:p>
            <a:pPr lvl="3"/>
            <a:r>
              <a:rPr lang="pt-BR" dirty="0" smtClean="0"/>
              <a:t>Quarto nível</a:t>
            </a:r>
          </a:p>
          <a:p>
            <a:pPr lvl="4"/>
            <a:r>
              <a:rPr lang="pt-BR" dirty="0" smtClean="0"/>
              <a:t>Quinto nível</a:t>
            </a:r>
            <a:endParaRPr lang="pt-BR" dirty="0"/>
          </a:p>
        </p:txBody>
      </p:sp>
      <p:sp>
        <p:nvSpPr>
          <p:cNvPr id="4" name="Retângulo 3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526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_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pt-BR" dirty="0"/>
          </a:p>
        </p:txBody>
      </p:sp>
      <p:sp>
        <p:nvSpPr>
          <p:cNvPr id="4" name="Retângulo 3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04930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_em_duas_colunas_sem_títul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06400" y="990601"/>
            <a:ext cx="5588000" cy="4953001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76200"/>
            <a:ext cx="11277600" cy="762000"/>
          </a:xfrm>
        </p:spPr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6096000" y="990601"/>
            <a:ext cx="5588000" cy="4953001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sp>
        <p:nvSpPr>
          <p:cNvPr id="6" name="Retângulo 5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2345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_em_duas_colunas_comandos_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06400" y="990601"/>
            <a:ext cx="5588000" cy="4953001"/>
          </a:xfrm>
        </p:spPr>
        <p:txBody>
          <a:bodyPr/>
          <a:lstStyle>
            <a:lvl1pPr>
              <a:defRPr sz="2400" baseline="0"/>
            </a:lvl1pPr>
            <a:lvl2pPr>
              <a:defRPr sz="2000"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76200"/>
            <a:ext cx="11277600" cy="762000"/>
          </a:xfrm>
        </p:spPr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en-US" dirty="0"/>
          </a:p>
        </p:txBody>
      </p:sp>
      <p:sp>
        <p:nvSpPr>
          <p:cNvPr id="5" name="Content Placeholder 2"/>
          <p:cNvSpPr>
            <a:spLocks noGrp="1"/>
          </p:cNvSpPr>
          <p:nvPr>
            <p:ph sz="half" idx="10" hasCustomPrompt="1"/>
          </p:nvPr>
        </p:nvSpPr>
        <p:spPr>
          <a:xfrm>
            <a:off x="6096000" y="990601"/>
            <a:ext cx="5588000" cy="4953001"/>
          </a:xfrm>
        </p:spPr>
        <p:txBody>
          <a:bodyPr/>
          <a:lstStyle>
            <a:lvl1pPr>
              <a:defRPr sz="2400" baseline="0"/>
            </a:lvl1pPr>
            <a:lvl2pPr>
              <a:defRPr sz="2000">
                <a:latin typeface="Courier New" panose="02070309020205020404" pitchFamily="49" charset="0"/>
                <a:cs typeface="Courier New" panose="02070309020205020404" pitchFamily="49" charset="0"/>
              </a:defRPr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sp>
        <p:nvSpPr>
          <p:cNvPr id="6" name="Retângulo 5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7329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  <p:bldP spid="5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o_à_esquerda_e_figura_à_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06400" y="990601"/>
            <a:ext cx="5588000" cy="4953001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197600" y="990600"/>
            <a:ext cx="5486400" cy="49530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 dirty="0" smtClean="0"/>
              <a:t>Clique no </a:t>
            </a:r>
            <a:r>
              <a:rPr lang="en-US" noProof="0" dirty="0" err="1" smtClean="0"/>
              <a:t>ícone</a:t>
            </a:r>
            <a:r>
              <a:rPr lang="en-US" noProof="0" dirty="0" smtClean="0"/>
              <a:t> para </a:t>
            </a:r>
            <a:r>
              <a:rPr lang="en-US" noProof="0" dirty="0" err="1" smtClean="0"/>
              <a:t>adicionar</a:t>
            </a:r>
            <a:r>
              <a:rPr lang="en-US" noProof="0" dirty="0" smtClean="0"/>
              <a:t> </a:t>
            </a:r>
            <a:r>
              <a:rPr lang="en-US" noProof="0" dirty="0" err="1" smtClean="0"/>
              <a:t>uma</a:t>
            </a:r>
            <a:r>
              <a:rPr lang="en-US" noProof="0" dirty="0" smtClean="0"/>
              <a:t> </a:t>
            </a:r>
            <a:r>
              <a:rPr lang="en-US" noProof="0" dirty="0" err="1" smtClean="0"/>
              <a:t>figura</a:t>
            </a:r>
            <a:endParaRPr lang="en-US" noProof="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76200"/>
            <a:ext cx="11277600" cy="762000"/>
          </a:xfrm>
        </p:spPr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en-US" dirty="0"/>
          </a:p>
        </p:txBody>
      </p:sp>
      <p:sp>
        <p:nvSpPr>
          <p:cNvPr id="5" name="Retângulo 4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245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ítulo_e_texto_3/4_figura_1/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7721600" y="914400"/>
            <a:ext cx="3962400" cy="49530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 dirty="0" smtClean="0"/>
              <a:t>Clique no </a:t>
            </a:r>
            <a:r>
              <a:rPr lang="en-US" noProof="0" dirty="0" err="1" smtClean="0"/>
              <a:t>ícone</a:t>
            </a:r>
            <a:r>
              <a:rPr lang="en-US" noProof="0" dirty="0" smtClean="0"/>
              <a:t> para </a:t>
            </a:r>
            <a:r>
              <a:rPr lang="en-US" noProof="0" dirty="0" err="1" smtClean="0"/>
              <a:t>adicionar</a:t>
            </a:r>
            <a:r>
              <a:rPr lang="en-US" noProof="0" dirty="0" smtClean="0"/>
              <a:t> </a:t>
            </a:r>
            <a:r>
              <a:rPr lang="en-US" noProof="0" dirty="0" err="1" smtClean="0"/>
              <a:t>uma</a:t>
            </a:r>
            <a:r>
              <a:rPr lang="en-US" noProof="0" dirty="0" smtClean="0"/>
              <a:t> </a:t>
            </a:r>
            <a:r>
              <a:rPr lang="en-US" noProof="0" dirty="0" err="1" smtClean="0"/>
              <a:t>figura</a:t>
            </a:r>
            <a:endParaRPr lang="en-US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406400" y="914401"/>
            <a:ext cx="7112000" cy="49530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76200"/>
            <a:ext cx="11277600" cy="762000"/>
          </a:xfrm>
        </p:spPr>
        <p:txBody>
          <a:bodyPr/>
          <a:lstStyle>
            <a:lvl1pPr>
              <a:defRPr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en-US" dirty="0"/>
          </a:p>
        </p:txBody>
      </p:sp>
      <p:sp>
        <p:nvSpPr>
          <p:cNvPr id="6" name="Retângulo 5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gura_à_esquerda_e_texto_à_direi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 hasCustomPrompt="1"/>
          </p:nvPr>
        </p:nvSpPr>
        <p:spPr>
          <a:xfrm>
            <a:off x="6096000" y="990601"/>
            <a:ext cx="5588000" cy="4953001"/>
          </a:xfrm>
        </p:spPr>
        <p:txBody>
          <a:bodyPr/>
          <a:lstStyle>
            <a:lvl1pPr>
              <a:defRPr sz="2400" baseline="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406400" y="990600"/>
            <a:ext cx="5486400" cy="4953000"/>
          </a:xfrm>
        </p:spPr>
        <p:txBody>
          <a:bodyPr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 noProof="0" dirty="0" smtClean="0"/>
              <a:t>Clique no </a:t>
            </a:r>
            <a:r>
              <a:rPr lang="en-US" noProof="0" dirty="0" err="1" smtClean="0"/>
              <a:t>ícone</a:t>
            </a:r>
            <a:r>
              <a:rPr lang="en-US" noProof="0" dirty="0" smtClean="0"/>
              <a:t> para </a:t>
            </a:r>
            <a:r>
              <a:rPr lang="en-US" noProof="0" dirty="0" err="1" smtClean="0"/>
              <a:t>adicionar</a:t>
            </a:r>
            <a:r>
              <a:rPr lang="en-US" noProof="0" dirty="0" smtClean="0"/>
              <a:t> </a:t>
            </a:r>
            <a:r>
              <a:rPr lang="en-US" noProof="0" dirty="0" err="1" smtClean="0"/>
              <a:t>uma</a:t>
            </a:r>
            <a:r>
              <a:rPr lang="en-US" noProof="0" dirty="0" smtClean="0"/>
              <a:t> </a:t>
            </a:r>
            <a:r>
              <a:rPr lang="en-US" noProof="0" dirty="0" err="1" smtClean="0"/>
              <a:t>figura</a:t>
            </a:r>
            <a:endParaRPr lang="en-US" noProof="0" dirty="0"/>
          </a:p>
        </p:txBody>
      </p:sp>
      <p:sp>
        <p:nvSpPr>
          <p:cNvPr id="7" name="Title 1"/>
          <p:cNvSpPr>
            <a:spLocks noGrp="1"/>
          </p:cNvSpPr>
          <p:nvPr>
            <p:ph type="title" hasCustomPrompt="1"/>
          </p:nvPr>
        </p:nvSpPr>
        <p:spPr>
          <a:xfrm>
            <a:off x="406400" y="76200"/>
            <a:ext cx="11277600" cy="762000"/>
          </a:xfrm>
        </p:spPr>
        <p:txBody>
          <a:bodyPr/>
          <a:lstStyle>
            <a:lvl1pPr>
              <a:defRPr b="1">
                <a:solidFill>
                  <a:srgbClr val="003366"/>
                </a:solidFill>
              </a:defRPr>
            </a:lvl1pPr>
          </a:lstStyle>
          <a:p>
            <a:r>
              <a:rPr lang="pt-BR" dirty="0" smtClean="0"/>
              <a:t>Clique para editar o estilo do título mestre</a:t>
            </a:r>
            <a:endParaRPr lang="en-US" dirty="0"/>
          </a:p>
        </p:txBody>
      </p:sp>
      <p:sp>
        <p:nvSpPr>
          <p:cNvPr id="5" name="Retângulo 4"/>
          <p:cNvSpPr/>
          <p:nvPr userDrawn="1"/>
        </p:nvSpPr>
        <p:spPr>
          <a:xfrm>
            <a:off x="0" y="6156000"/>
            <a:ext cx="12192000" cy="457200"/>
          </a:xfrm>
          <a:prstGeom prst="rect">
            <a:avLst/>
          </a:prstGeom>
          <a:solidFill>
            <a:srgbClr val="003366"/>
          </a:solidFill>
          <a:ln>
            <a:solidFill>
              <a:srgbClr val="0033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399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06400" y="76200"/>
            <a:ext cx="11277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pt-BR" dirty="0" smtClean="0"/>
              <a:t>Clique para editar o estilo do título mestre</a:t>
            </a:r>
            <a:endParaRPr lang="en-US" dirty="0" smtClean="0"/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06400" y="914400"/>
            <a:ext cx="11277600" cy="518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dirty="0" smtClean="0"/>
              <a:t>Clique para </a:t>
            </a:r>
            <a:r>
              <a:rPr lang="en-US" dirty="0" err="1" smtClean="0"/>
              <a:t>editar</a:t>
            </a:r>
            <a:r>
              <a:rPr lang="en-US" dirty="0" smtClean="0"/>
              <a:t>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estilos</a:t>
            </a:r>
            <a:r>
              <a:rPr lang="en-US" dirty="0" smtClean="0"/>
              <a:t> do </a:t>
            </a:r>
            <a:r>
              <a:rPr lang="en-US" dirty="0" err="1" smtClean="0"/>
              <a:t>texto</a:t>
            </a:r>
            <a:r>
              <a:rPr lang="en-US" dirty="0" smtClean="0"/>
              <a:t> </a:t>
            </a:r>
            <a:r>
              <a:rPr lang="en-US" dirty="0" err="1" smtClean="0"/>
              <a:t>mestre</a:t>
            </a:r>
            <a:endParaRPr lang="en-US" dirty="0" smtClean="0"/>
          </a:p>
          <a:p>
            <a:pPr lvl="1"/>
            <a:r>
              <a:rPr lang="en-US" dirty="0" smtClean="0"/>
              <a:t>Segundo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2"/>
            <a:r>
              <a:rPr lang="en-US" dirty="0" err="1" smtClean="0"/>
              <a:t>Terceiro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3"/>
            <a:r>
              <a:rPr lang="en-US" dirty="0" smtClean="0"/>
              <a:t>Quarto </a:t>
            </a:r>
            <a:r>
              <a:rPr lang="en-US" dirty="0" err="1" smtClean="0"/>
              <a:t>nível</a:t>
            </a:r>
            <a:endParaRPr lang="en-US" dirty="0" smtClean="0"/>
          </a:p>
          <a:p>
            <a:pPr lvl="4"/>
            <a:r>
              <a:rPr lang="en-US" dirty="0" err="1" smtClean="0"/>
              <a:t>Quinto</a:t>
            </a:r>
            <a:r>
              <a:rPr lang="en-US" dirty="0" smtClean="0"/>
              <a:t> </a:t>
            </a:r>
            <a:r>
              <a:rPr lang="en-US" dirty="0" err="1" smtClean="0"/>
              <a:t>nível</a:t>
            </a:r>
            <a:endParaRPr lang="en-US" dirty="0"/>
          </a:p>
        </p:txBody>
      </p:sp>
      <p:pic>
        <p:nvPicPr>
          <p:cNvPr id="10" name="Picture 9" descr="EMC logo white-lg.png"/>
          <p:cNvPicPr>
            <a:picLocks noChangeAspect="1"/>
          </p:cNvPicPr>
          <p:nvPr/>
        </p:nvPicPr>
        <p:blipFill>
          <a:blip r:embed="rId21" cstate="print"/>
          <a:srcRect l="10651" r="6284" b="30550"/>
          <a:stretch>
            <a:fillRect/>
          </a:stretch>
        </p:blipFill>
        <p:spPr>
          <a:xfrm>
            <a:off x="10464800" y="6210870"/>
            <a:ext cx="1238251" cy="29244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94408" r:id="rId1"/>
    <p:sldLayoutId id="2147494364" r:id="rId2"/>
    <p:sldLayoutId id="2147494393" r:id="rId3"/>
    <p:sldLayoutId id="2147494370" r:id="rId4"/>
    <p:sldLayoutId id="2147494369" r:id="rId5"/>
    <p:sldLayoutId id="2147494410" r:id="rId6"/>
    <p:sldLayoutId id="2147494367" r:id="rId7"/>
    <p:sldLayoutId id="2147494391" r:id="rId8"/>
    <p:sldLayoutId id="2147494368" r:id="rId9"/>
    <p:sldLayoutId id="2147494373" r:id="rId10"/>
    <p:sldLayoutId id="2147494376" r:id="rId11"/>
    <p:sldLayoutId id="2147494375" r:id="rId12"/>
    <p:sldLayoutId id="2147494377" r:id="rId13"/>
    <p:sldLayoutId id="2147494371" r:id="rId14"/>
    <p:sldLayoutId id="2147494378" r:id="rId15"/>
    <p:sldLayoutId id="2147494407" r:id="rId16"/>
    <p:sldLayoutId id="2147494409" r:id="rId17"/>
    <p:sldLayoutId id="2147494403" r:id="rId18"/>
    <p:sldLayoutId id="2147494411" r:id="rId19"/>
  </p:sldLayoutIdLst>
  <p:transition>
    <p:comb/>
  </p:transition>
  <p:timing>
    <p:tnLst>
      <p:par>
        <p:cTn id="1" dur="indefinite" restart="never" nodeType="tmRoot"/>
      </p:par>
    </p:tnLst>
  </p:timing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800" b="1" kern="1200">
          <a:solidFill>
            <a:srgbClr val="003366"/>
          </a:solidFill>
          <a:latin typeface="+mj-lt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2C95DD"/>
          </a:solidFill>
          <a:latin typeface="Calibri" pitchFamily="34" charset="0"/>
          <a:cs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2C95DD"/>
          </a:solidFill>
          <a:latin typeface="Calibri" pitchFamily="34" charset="0"/>
          <a:cs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2C95DD"/>
          </a:solidFill>
          <a:latin typeface="Calibri" pitchFamily="34" charset="0"/>
          <a:cs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2C95DD"/>
          </a:solidFill>
          <a:latin typeface="Calibri" pitchFamily="34" charset="0"/>
          <a:cs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B0F0"/>
          </a:solidFill>
          <a:latin typeface="Calibri" pitchFamily="34" charset="0"/>
          <a:cs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B0F0"/>
          </a:solidFill>
          <a:latin typeface="Calibri" pitchFamily="34" charset="0"/>
          <a:cs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B0F0"/>
          </a:solidFill>
          <a:latin typeface="Calibri" pitchFamily="34" charset="0"/>
          <a:cs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>
          <a:solidFill>
            <a:srgbClr val="00B0F0"/>
          </a:solidFill>
          <a:latin typeface="Calibri" pitchFamily="34" charset="0"/>
          <a:cs typeface="Arial" charset="0"/>
        </a:defRPr>
      </a:lvl9pPr>
    </p:titleStyle>
    <p:bodyStyle>
      <a:lvl1pPr marL="231775" indent="-231775" algn="l" rtl="0" eaLnBrk="1" fontAlgn="base" hangingPunct="1">
        <a:spcBef>
          <a:spcPct val="20000"/>
        </a:spcBef>
        <a:spcAft>
          <a:spcPct val="0"/>
        </a:spcAft>
        <a:buClr>
          <a:srgbClr val="92D050"/>
        </a:buClr>
        <a:buSzPct val="120000"/>
        <a:buFont typeface="Arial" charset="0"/>
        <a:buChar char="•"/>
        <a:defRPr sz="2400" kern="1200" baseline="0">
          <a:solidFill>
            <a:schemeClr val="bg2">
              <a:lumMod val="75000"/>
            </a:schemeClr>
          </a:solidFill>
          <a:latin typeface="Calibri" pitchFamily="34" charset="0"/>
          <a:ea typeface="+mn-ea"/>
          <a:cs typeface="+mn-cs"/>
        </a:defRPr>
      </a:lvl1pPr>
      <a:lvl2pPr marL="682625" indent="-341313" algn="l" rtl="0" eaLnBrk="1" fontAlgn="base" hangingPunct="1">
        <a:spcBef>
          <a:spcPct val="20000"/>
        </a:spcBef>
        <a:spcAft>
          <a:spcPct val="0"/>
        </a:spcAft>
        <a:buClr>
          <a:srgbClr val="FFC425"/>
        </a:buClr>
        <a:buSzPct val="90000"/>
        <a:buFont typeface="Webdings" pitchFamily="18" charset="2"/>
        <a:buChar char="4"/>
        <a:defRPr sz="2200" kern="1200">
          <a:solidFill>
            <a:schemeClr val="bg2">
              <a:lumMod val="75000"/>
            </a:schemeClr>
          </a:solidFill>
          <a:latin typeface="Calibri" pitchFamily="34" charset="0"/>
          <a:ea typeface="+mn-ea"/>
          <a:cs typeface="+mn-cs"/>
        </a:defRPr>
      </a:lvl2pPr>
      <a:lvl3pPr marL="1143000" indent="-338138" algn="l" rtl="0" eaLnBrk="1" fontAlgn="base" hangingPunct="1">
        <a:spcBef>
          <a:spcPct val="20000"/>
        </a:spcBef>
        <a:spcAft>
          <a:spcPct val="0"/>
        </a:spcAft>
        <a:buClr>
          <a:srgbClr val="B5761B"/>
        </a:buClr>
        <a:buSzPct val="90000"/>
        <a:buFont typeface="Webdings" pitchFamily="18" charset="2"/>
        <a:buChar char="8"/>
        <a:defRPr sz="2000" kern="1200">
          <a:solidFill>
            <a:schemeClr val="bg2">
              <a:lumMod val="75000"/>
            </a:schemeClr>
          </a:solidFill>
          <a:latin typeface="Calibri" pitchFamily="34" charset="0"/>
          <a:ea typeface="+mn-ea"/>
          <a:cs typeface="+mn-cs"/>
        </a:defRPr>
      </a:lvl3pPr>
      <a:lvl4pPr marL="1487488" indent="-231775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Font typeface="Wingdings" pitchFamily="2" charset="2"/>
        <a:buChar char="§"/>
        <a:defRPr kern="1200">
          <a:solidFill>
            <a:schemeClr val="bg2">
              <a:lumMod val="75000"/>
            </a:schemeClr>
          </a:solidFill>
          <a:latin typeface="Calibri" pitchFamily="34" charset="0"/>
          <a:ea typeface="+mn-ea"/>
          <a:cs typeface="+mn-cs"/>
        </a:defRPr>
      </a:lvl4pPr>
      <a:lvl5pPr marL="1828800" indent="-231775" algn="l" rtl="0" eaLnBrk="1" fontAlgn="base" hangingPunct="1">
        <a:spcBef>
          <a:spcPct val="20000"/>
        </a:spcBef>
        <a:spcAft>
          <a:spcPct val="0"/>
        </a:spcAft>
        <a:buClr>
          <a:srgbClr val="7030A0"/>
        </a:buClr>
        <a:buSzPct val="110000"/>
        <a:buFont typeface="Arial" charset="0"/>
        <a:buChar char="•"/>
        <a:defRPr kern="1200">
          <a:solidFill>
            <a:schemeClr val="bg2">
              <a:lumMod val="75000"/>
            </a:schemeClr>
          </a:solidFill>
          <a:latin typeface="Calibri" pitchFamily="34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://playground.tensorflow.org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gi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setosa.io/ev/image-kernels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35.png"/><Relationship Id="rId4" Type="http://schemas.openxmlformats.org/officeDocument/2006/relationships/image" Target="../media/image3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3" Type="http://schemas.openxmlformats.org/officeDocument/2006/relationships/chart" Target="../charts/chart2.xml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eg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9" Type="http://schemas.openxmlformats.org/officeDocument/2006/relationships/image" Target="../media/image10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8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4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1.jpeg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1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.bin"/><Relationship Id="rId2" Type="http://schemas.openxmlformats.org/officeDocument/2006/relationships/slideLayout" Target="../slideLayouts/slideLayout4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52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0.png"/><Relationship Id="rId7" Type="http://schemas.openxmlformats.org/officeDocument/2006/relationships/image" Target="../media/image16.jpeg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5.jpeg"/><Relationship Id="rId5" Type="http://schemas.openxmlformats.org/officeDocument/2006/relationships/image" Target="../media/image14.pn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ctrTitle"/>
          </p:nvPr>
        </p:nvSpPr>
        <p:spPr>
          <a:xfrm>
            <a:off x="914400" y="4343401"/>
            <a:ext cx="10363200" cy="688975"/>
          </a:xfrm>
        </p:spPr>
        <p:txBody>
          <a:bodyPr>
            <a:normAutofit/>
          </a:bodyPr>
          <a:lstStyle/>
          <a:p>
            <a:r>
              <a:rPr lang="pt-BR" dirty="0" smtClean="0"/>
              <a:t>O Cenário Tecnológico Atual</a:t>
            </a:r>
            <a:endParaRPr lang="pt-BR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>
          <a:xfrm>
            <a:off x="1371600" y="5181601"/>
            <a:ext cx="9448800" cy="609600"/>
          </a:xfrm>
        </p:spPr>
        <p:txBody>
          <a:bodyPr/>
          <a:lstStyle/>
          <a:p>
            <a:r>
              <a:rPr lang="pt-BR" dirty="0" smtClean="0"/>
              <a:t>Big Data, Data Science, </a:t>
            </a:r>
            <a:r>
              <a:rPr lang="pt-BR" dirty="0" err="1" smtClean="0"/>
              <a:t>Machine</a:t>
            </a:r>
            <a:r>
              <a:rPr lang="pt-BR" dirty="0" smtClean="0"/>
              <a:t> Learning e Além...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337655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 smtClean="0"/>
              <a:t>Machine</a:t>
            </a:r>
            <a:r>
              <a:rPr lang="pt-BR" dirty="0" smtClean="0"/>
              <a:t> Learning</a:t>
            </a:r>
            <a:endParaRPr lang="pt-BR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Aprendizado em Redes Neurais: </a:t>
            </a:r>
            <a:r>
              <a:rPr lang="pt-BR" dirty="0" err="1" smtClean="0"/>
              <a:t>Deep</a:t>
            </a:r>
            <a:r>
              <a:rPr lang="pt-BR" dirty="0" smtClean="0"/>
              <a:t> Learning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860455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 que é </a:t>
            </a:r>
            <a:r>
              <a:rPr lang="pt-BR" dirty="0" err="1" smtClean="0"/>
              <a:t>Deep</a:t>
            </a:r>
            <a:r>
              <a:rPr lang="pt-BR" dirty="0" smtClean="0"/>
              <a:t> Learning?</a:t>
            </a:r>
            <a:endParaRPr lang="pt-BR" dirty="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" y="838200"/>
            <a:ext cx="11963400" cy="5069960"/>
          </a:xfrm>
          <a:prstGeom prst="rect">
            <a:avLst/>
          </a:prstGeom>
        </p:spPr>
      </p:pic>
      <p:pic>
        <p:nvPicPr>
          <p:cNvPr id="6" name="Imagem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514600"/>
            <a:ext cx="2743200" cy="1143000"/>
          </a:xfrm>
          <a:prstGeom prst="rect">
            <a:avLst/>
          </a:prstGeom>
        </p:spPr>
      </p:pic>
      <p:sp>
        <p:nvSpPr>
          <p:cNvPr id="7" name="CaixaDeTexto 6"/>
          <p:cNvSpPr txBox="1"/>
          <p:nvPr/>
        </p:nvSpPr>
        <p:spPr>
          <a:xfrm>
            <a:off x="406400" y="2693685"/>
            <a:ext cx="3175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" dirty="0" smtClean="0"/>
              <a:t>Qualquer técnica que torne uma máquina capaz de imitar o comportamento de um ser humano</a:t>
            </a:r>
            <a:endParaRPr lang="pt-BR" sz="1500" dirty="0"/>
          </a:p>
        </p:txBody>
      </p:sp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1300" y="2752725"/>
            <a:ext cx="3035300" cy="904875"/>
          </a:xfrm>
          <a:prstGeom prst="rect">
            <a:avLst/>
          </a:prstGeom>
        </p:spPr>
      </p:pic>
      <p:sp>
        <p:nvSpPr>
          <p:cNvPr id="9" name="CaixaDeTexto 8"/>
          <p:cNvSpPr txBox="1"/>
          <p:nvPr/>
        </p:nvSpPr>
        <p:spPr>
          <a:xfrm>
            <a:off x="3987800" y="2872770"/>
            <a:ext cx="3175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" dirty="0" smtClean="0"/>
              <a:t>Capacidade de aprender uma tarefa sem ter sido explicitamente programada para tal</a:t>
            </a:r>
            <a:endParaRPr lang="pt-BR" sz="1500" dirty="0"/>
          </a:p>
        </p:txBody>
      </p:sp>
      <p:pic>
        <p:nvPicPr>
          <p:cNvPr id="10" name="Imagem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24800" y="3097514"/>
            <a:ext cx="3505200" cy="762001"/>
          </a:xfrm>
          <a:prstGeom prst="rect">
            <a:avLst/>
          </a:prstGeom>
        </p:spPr>
      </p:pic>
      <p:sp>
        <p:nvSpPr>
          <p:cNvPr id="11" name="CaixaDeTexto 10"/>
          <p:cNvSpPr txBox="1"/>
          <p:nvPr/>
        </p:nvSpPr>
        <p:spPr>
          <a:xfrm>
            <a:off x="8102600" y="3177570"/>
            <a:ext cx="3175000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500" dirty="0" smtClean="0"/>
              <a:t>Determinação de padrões em conjuntos de dados através do uso de redes neurais</a:t>
            </a:r>
            <a:endParaRPr lang="pt-BR" sz="1500" dirty="0"/>
          </a:p>
        </p:txBody>
      </p:sp>
    </p:spTree>
    <p:extLst>
      <p:ext uri="{BB962C8B-B14F-4D97-AF65-F5344CB8AC3E}">
        <p14:creationId xmlns:p14="http://schemas.microsoft.com/office/powerpoint/2010/main" val="16782736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Visualização de Redes Neurais: </a:t>
            </a:r>
            <a:r>
              <a:rPr lang="pt-BR" dirty="0">
                <a:hlinkClick r:id="rId2"/>
              </a:rPr>
              <a:t>http://playground.tensorflow.org</a:t>
            </a:r>
            <a:r>
              <a:rPr lang="pt-BR" dirty="0" smtClean="0">
                <a:hlinkClick r:id="rId2"/>
              </a:rPr>
              <a:t>/</a:t>
            </a:r>
            <a:endParaRPr lang="pt-BR" dirty="0"/>
          </a:p>
        </p:txBody>
      </p:sp>
      <p:pic>
        <p:nvPicPr>
          <p:cNvPr id="4" name="Espaço Reservado para Imagem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762001"/>
            <a:ext cx="10566400" cy="594359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13899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Como funciona um neurônio?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978932"/>
            <a:ext cx="11811000" cy="4868726"/>
          </a:xfrm>
          <a:prstGeom prst="rect">
            <a:avLst/>
          </a:prstGeom>
        </p:spPr>
      </p:pic>
      <p:sp>
        <p:nvSpPr>
          <p:cNvPr id="4" name="CaixaDeTexto 3"/>
          <p:cNvSpPr txBox="1"/>
          <p:nvPr/>
        </p:nvSpPr>
        <p:spPr>
          <a:xfrm>
            <a:off x="381000" y="5087035"/>
            <a:ext cx="1066800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1500" b="1" dirty="0" smtClean="0"/>
              <a:t>Entradas</a:t>
            </a:r>
            <a:endParaRPr lang="pt-BR" sz="1500" b="1" dirty="0"/>
          </a:p>
        </p:txBody>
      </p:sp>
      <p:sp>
        <p:nvSpPr>
          <p:cNvPr id="5" name="CaixaDeTexto 4"/>
          <p:cNvSpPr txBox="1"/>
          <p:nvPr/>
        </p:nvSpPr>
        <p:spPr>
          <a:xfrm>
            <a:off x="1676400" y="5087035"/>
            <a:ext cx="1066800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1500" b="1" dirty="0" smtClean="0"/>
              <a:t>Pesos</a:t>
            </a:r>
            <a:endParaRPr lang="pt-BR" sz="1500" b="1" dirty="0"/>
          </a:p>
        </p:txBody>
      </p:sp>
      <p:sp>
        <p:nvSpPr>
          <p:cNvPr id="6" name="CaixaDeTexto 5"/>
          <p:cNvSpPr txBox="1"/>
          <p:nvPr/>
        </p:nvSpPr>
        <p:spPr>
          <a:xfrm>
            <a:off x="3124200" y="5087035"/>
            <a:ext cx="1066800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1500" b="1" dirty="0" smtClean="0"/>
              <a:t>Soma</a:t>
            </a:r>
            <a:endParaRPr lang="pt-BR" sz="1500" b="1" dirty="0"/>
          </a:p>
        </p:txBody>
      </p:sp>
      <p:sp>
        <p:nvSpPr>
          <p:cNvPr id="7" name="CaixaDeTexto 6"/>
          <p:cNvSpPr txBox="1"/>
          <p:nvPr/>
        </p:nvSpPr>
        <p:spPr>
          <a:xfrm>
            <a:off x="4191000" y="5087035"/>
            <a:ext cx="1752600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1500" b="1" dirty="0" smtClean="0"/>
              <a:t>Não Linearidade</a:t>
            </a:r>
            <a:endParaRPr lang="pt-BR" sz="1500" b="1" dirty="0"/>
          </a:p>
        </p:txBody>
      </p:sp>
      <p:sp>
        <p:nvSpPr>
          <p:cNvPr id="8" name="CaixaDeTexto 7"/>
          <p:cNvSpPr txBox="1"/>
          <p:nvPr/>
        </p:nvSpPr>
        <p:spPr>
          <a:xfrm>
            <a:off x="5867400" y="5087035"/>
            <a:ext cx="1219200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1500" b="1" dirty="0" err="1" smtClean="0"/>
              <a:t>Saida</a:t>
            </a:r>
            <a:endParaRPr lang="pt-BR" sz="1500" b="1" dirty="0"/>
          </a:p>
        </p:txBody>
      </p:sp>
      <p:sp>
        <p:nvSpPr>
          <p:cNvPr id="9" name="CaixaDeTexto 8"/>
          <p:cNvSpPr txBox="1"/>
          <p:nvPr/>
        </p:nvSpPr>
        <p:spPr>
          <a:xfrm>
            <a:off x="8153400" y="1219200"/>
            <a:ext cx="3530600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1500" b="1" dirty="0" smtClean="0"/>
              <a:t>Função de Ativação</a:t>
            </a:r>
            <a:endParaRPr lang="pt-BR" sz="1500" b="1" dirty="0"/>
          </a:p>
        </p:txBody>
      </p:sp>
      <p:sp>
        <p:nvSpPr>
          <p:cNvPr id="10" name="CaixaDeTexto 9"/>
          <p:cNvSpPr txBox="1"/>
          <p:nvPr/>
        </p:nvSpPr>
        <p:spPr>
          <a:xfrm>
            <a:off x="8051800" y="2801035"/>
            <a:ext cx="3759200" cy="3231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sz="1500" b="1" dirty="0" smtClean="0"/>
              <a:t>Exemplo: Função </a:t>
            </a:r>
            <a:r>
              <a:rPr lang="pt-BR" sz="1500" b="1" dirty="0" err="1" smtClean="0"/>
              <a:t>Sigmóide</a:t>
            </a:r>
            <a:endParaRPr lang="pt-BR" sz="1500" b="1" dirty="0"/>
          </a:p>
        </p:txBody>
      </p:sp>
    </p:spTree>
    <p:extLst>
      <p:ext uri="{BB962C8B-B14F-4D97-AF65-F5344CB8AC3E}">
        <p14:creationId xmlns:p14="http://schemas.microsoft.com/office/powerpoint/2010/main" val="5450700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Formatação dos dados em tensores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06400" y="914400"/>
            <a:ext cx="5613400" cy="5181600"/>
          </a:xfrm>
        </p:spPr>
        <p:txBody>
          <a:bodyPr>
            <a:normAutofit fontScale="92500" lnSpcReduction="10000"/>
          </a:bodyPr>
          <a:lstStyle/>
          <a:p>
            <a:r>
              <a:rPr lang="pt-BR" dirty="0" smtClean="0"/>
              <a:t>Um número é um tensor de </a:t>
            </a:r>
            <a:r>
              <a:rPr lang="pt-BR" dirty="0" err="1" smtClean="0"/>
              <a:t>rank</a:t>
            </a:r>
            <a:r>
              <a:rPr lang="pt-BR" dirty="0" smtClean="0"/>
              <a:t> 0</a:t>
            </a:r>
          </a:p>
          <a:p>
            <a:r>
              <a:rPr lang="pt-BR" dirty="0" smtClean="0"/>
              <a:t>Um vetor (lista ou matriz com 1 coluna) é um tensor de </a:t>
            </a:r>
            <a:r>
              <a:rPr lang="pt-BR" dirty="0" err="1" smtClean="0"/>
              <a:t>rank</a:t>
            </a:r>
            <a:r>
              <a:rPr lang="pt-BR" dirty="0" smtClean="0"/>
              <a:t> 1</a:t>
            </a:r>
          </a:p>
          <a:p>
            <a:pPr lvl="1"/>
            <a:r>
              <a:rPr lang="pt-BR" dirty="0" smtClean="0"/>
              <a:t>Em um vetor os elementos são identificados por um número (índice) que indica sua posição no conjunto.</a:t>
            </a:r>
          </a:p>
          <a:p>
            <a:r>
              <a:rPr lang="pt-BR" dirty="0" smtClean="0"/>
              <a:t>Uma matriz é um tensor de </a:t>
            </a:r>
            <a:r>
              <a:rPr lang="pt-BR" dirty="0" err="1" smtClean="0"/>
              <a:t>rank</a:t>
            </a:r>
            <a:r>
              <a:rPr lang="pt-BR" dirty="0" smtClean="0"/>
              <a:t> 2</a:t>
            </a:r>
          </a:p>
          <a:p>
            <a:pPr lvl="1"/>
            <a:r>
              <a:rPr lang="pt-BR" dirty="0" smtClean="0"/>
              <a:t>Em uma matriz os elementos são identificados por dois números (linha, coluna) que indicam sua posição no conjunto</a:t>
            </a:r>
          </a:p>
          <a:p>
            <a:r>
              <a:rPr lang="pt-BR" dirty="0" smtClean="0"/>
              <a:t>Em um tensor de </a:t>
            </a:r>
            <a:r>
              <a:rPr lang="pt-BR" dirty="0" err="1" smtClean="0"/>
              <a:t>rank</a:t>
            </a:r>
            <a:r>
              <a:rPr lang="pt-BR" dirty="0" smtClean="0"/>
              <a:t> 3, cada elemento seria indicado por 3 índices (linha, coluna, altura?).</a:t>
            </a:r>
          </a:p>
          <a:p>
            <a:pPr lvl="1"/>
            <a:r>
              <a:rPr lang="pt-BR" dirty="0" smtClean="0"/>
              <a:t>Por exemplo, suponha um tensor de </a:t>
            </a:r>
            <a:r>
              <a:rPr lang="pt-BR" dirty="0" err="1" smtClean="0"/>
              <a:t>rank</a:t>
            </a:r>
            <a:r>
              <a:rPr lang="pt-BR" dirty="0" smtClean="0"/>
              <a:t> 3, </a:t>
            </a:r>
            <a:r>
              <a:rPr lang="pt-BR" b="1" dirty="0" smtClean="0"/>
              <a:t>A </a:t>
            </a:r>
            <a:r>
              <a:rPr lang="pt-BR" dirty="0" smtClean="0"/>
              <a:t>com dimensões (5,4,3). Ele terá um total de 5x4x3 = 60 elementos. O elemento (4,2,1) estará na </a:t>
            </a:r>
            <a:r>
              <a:rPr lang="pt-BR" dirty="0"/>
              <a:t>5</a:t>
            </a:r>
            <a:r>
              <a:rPr lang="pt-BR" dirty="0" smtClean="0"/>
              <a:t>ª linha, 3ª coluna e 2º andar.  </a:t>
            </a:r>
            <a:endParaRPr lang="pt-BR" dirty="0"/>
          </a:p>
        </p:txBody>
      </p:sp>
      <p:pic>
        <p:nvPicPr>
          <p:cNvPr id="4" name="tensors.png" descr="tensors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38983" y="1117600"/>
            <a:ext cx="2222501" cy="4902200"/>
          </a:xfrm>
          <a:prstGeom prst="rect">
            <a:avLst/>
          </a:prstGeom>
          <a:ln w="12700">
            <a:miter lim="400000"/>
          </a:ln>
        </p:spPr>
      </p:pic>
      <p:sp>
        <p:nvSpPr>
          <p:cNvPr id="5" name="Rank 0…"/>
          <p:cNvSpPr txBox="1"/>
          <p:nvPr/>
        </p:nvSpPr>
        <p:spPr>
          <a:xfrm>
            <a:off x="7315200" y="951623"/>
            <a:ext cx="734175" cy="41744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50800" tIns="50800" rIns="50800" bIns="50800">
            <a:spAutoFit/>
          </a:bodyPr>
          <a:lstStyle/>
          <a:p>
            <a:pPr>
              <a:lnSpc>
                <a:spcPct val="240000"/>
              </a:lnSpc>
            </a:pP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Rank 0</a:t>
            </a:r>
          </a:p>
          <a:p>
            <a:pPr>
              <a:lnSpc>
                <a:spcPct val="150000"/>
              </a:lnSpc>
            </a:pPr>
            <a:endParaRPr lang="pt-BR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dirty="0" smtClean="0">
                <a:latin typeface="Calibri" panose="020F0502020204030204" pitchFamily="34" charset="0"/>
                <a:cs typeface="Calibri" panose="020F0502020204030204" pitchFamily="34" charset="0"/>
              </a:rPr>
              <a:t>Rank 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1</a:t>
            </a:r>
          </a:p>
          <a:p>
            <a:pPr>
              <a:lnSpc>
                <a:spcPct val="240000"/>
              </a:lnSpc>
            </a:pPr>
            <a:endParaRPr lang="pt-BR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240000"/>
              </a:lnSpc>
            </a:pPr>
            <a:r>
              <a:rPr dirty="0" smtClean="0">
                <a:latin typeface="Calibri" panose="020F0502020204030204" pitchFamily="34" charset="0"/>
                <a:cs typeface="Calibri" panose="020F0502020204030204" pitchFamily="34" charset="0"/>
              </a:rPr>
              <a:t>Rank 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2</a:t>
            </a:r>
          </a:p>
          <a:p>
            <a:pPr>
              <a:lnSpc>
                <a:spcPct val="150000"/>
              </a:lnSpc>
            </a:pPr>
            <a:endParaRPr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endParaRPr lang="pt-BR" dirty="0" smtClean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lnSpc>
                <a:spcPct val="150000"/>
              </a:lnSpc>
            </a:pPr>
            <a:r>
              <a:rPr dirty="0" smtClean="0">
                <a:latin typeface="Calibri" panose="020F0502020204030204" pitchFamily="34" charset="0"/>
                <a:cs typeface="Calibri" panose="020F0502020204030204" pitchFamily="34" charset="0"/>
              </a:rPr>
              <a:t>Rank </a:t>
            </a:r>
            <a:r>
              <a:rPr dirty="0">
                <a:latin typeface="Calibri" panose="020F0502020204030204" pitchFamily="34" charset="0"/>
                <a:cs typeface="Calibri" panose="020F0502020204030204" pitchFamily="34" charset="0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1776540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 smtClean="0"/>
              <a:t>Machine</a:t>
            </a:r>
            <a:r>
              <a:rPr lang="pt-BR" dirty="0" smtClean="0"/>
              <a:t> Learning</a:t>
            </a:r>
            <a:endParaRPr lang="pt-BR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Exemplos de Implementação (</a:t>
            </a:r>
            <a:r>
              <a:rPr lang="pt-BR" dirty="0" err="1" smtClean="0"/>
              <a:t>keras</a:t>
            </a:r>
            <a:r>
              <a:rPr lang="pt-BR" dirty="0" smtClean="0"/>
              <a:t>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243018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Exemplos de Implementação (</a:t>
            </a:r>
            <a:r>
              <a:rPr lang="pt-BR" dirty="0" err="1" smtClean="0"/>
              <a:t>keras</a:t>
            </a:r>
            <a:r>
              <a:rPr lang="pt-BR" dirty="0" smtClean="0"/>
              <a:t>)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err="1" smtClean="0"/>
              <a:t>escritacursiva.ipynb</a:t>
            </a:r>
            <a:endParaRPr lang="pt-BR" dirty="0" smtClean="0"/>
          </a:p>
          <a:p>
            <a:pPr lvl="1"/>
            <a:r>
              <a:rPr lang="pt-BR" dirty="0" smtClean="0"/>
              <a:t>Reconhecimento de imagens. </a:t>
            </a:r>
          </a:p>
          <a:p>
            <a:pPr lvl="1"/>
            <a:r>
              <a:rPr lang="pt-BR" dirty="0" smtClean="0"/>
              <a:t>In: (60.000, 28, 28) Out: (10,), </a:t>
            </a:r>
            <a:r>
              <a:rPr lang="pt-BR" dirty="0" err="1" smtClean="0"/>
              <a:t>Saida</a:t>
            </a:r>
            <a:r>
              <a:rPr lang="pt-BR" dirty="0" smtClean="0"/>
              <a:t>: </a:t>
            </a:r>
            <a:r>
              <a:rPr lang="pt-BR" dirty="0" err="1" smtClean="0"/>
              <a:t>Softmax</a:t>
            </a:r>
            <a:endParaRPr lang="pt-BR" dirty="0" smtClean="0"/>
          </a:p>
          <a:p>
            <a:r>
              <a:rPr lang="pt-BR" dirty="0" err="1" smtClean="0"/>
              <a:t>classbinaria_filmes.ipynb</a:t>
            </a:r>
            <a:endParaRPr lang="pt-BR" dirty="0" smtClean="0"/>
          </a:p>
          <a:p>
            <a:pPr lvl="1"/>
            <a:r>
              <a:rPr lang="pt-BR" dirty="0" smtClean="0"/>
              <a:t>Identificação de comentário positivo ou negativo. </a:t>
            </a:r>
          </a:p>
          <a:p>
            <a:pPr lvl="1"/>
            <a:r>
              <a:rPr lang="pt-BR" dirty="0" smtClean="0"/>
              <a:t>In: (60.000, 10.000), Out: (60.000,), </a:t>
            </a:r>
            <a:r>
              <a:rPr lang="pt-BR" dirty="0" err="1" smtClean="0"/>
              <a:t>Saida</a:t>
            </a:r>
            <a:r>
              <a:rPr lang="pt-BR" dirty="0" smtClean="0"/>
              <a:t>: Sigmoide</a:t>
            </a:r>
          </a:p>
          <a:p>
            <a:r>
              <a:rPr lang="pt-BR" dirty="0" err="1" smtClean="0"/>
              <a:t>classifying-newswires.ipynb</a:t>
            </a:r>
            <a:endParaRPr lang="pt-BR" dirty="0" smtClean="0"/>
          </a:p>
          <a:p>
            <a:pPr lvl="1"/>
            <a:r>
              <a:rPr lang="pt-BR" dirty="0" smtClean="0"/>
              <a:t>Identificação de categoria de notícia. In: (10.000, ?), Out:(10.000,) </a:t>
            </a:r>
            <a:r>
              <a:rPr lang="pt-BR" dirty="0" err="1" smtClean="0"/>
              <a:t>Saida</a:t>
            </a:r>
            <a:r>
              <a:rPr lang="pt-BR" dirty="0" smtClean="0"/>
              <a:t>: </a:t>
            </a:r>
            <a:r>
              <a:rPr lang="pt-BR" dirty="0" err="1" smtClean="0"/>
              <a:t>Softmax</a:t>
            </a:r>
            <a:r>
              <a:rPr lang="pt-BR" dirty="0" smtClean="0"/>
              <a:t>. </a:t>
            </a:r>
          </a:p>
          <a:p>
            <a:pPr lvl="1"/>
            <a:r>
              <a:rPr lang="pt-BR" dirty="0" smtClean="0"/>
              <a:t>Modelo passa por ajuste dos </a:t>
            </a:r>
            <a:r>
              <a:rPr lang="pt-BR" dirty="0" err="1" smtClean="0"/>
              <a:t>datasets</a:t>
            </a:r>
            <a:r>
              <a:rPr lang="pt-BR" dirty="0" smtClean="0"/>
              <a:t> de entrada e saída.</a:t>
            </a:r>
          </a:p>
          <a:p>
            <a:r>
              <a:rPr lang="pt-BR" dirty="0" err="1" smtClean="0"/>
              <a:t>predicting-house-prices.ipynb</a:t>
            </a:r>
            <a:endParaRPr lang="pt-BR" dirty="0" smtClean="0"/>
          </a:p>
          <a:p>
            <a:pPr lvl="1"/>
            <a:r>
              <a:rPr lang="pt-BR" dirty="0" smtClean="0"/>
              <a:t>Previsão de preço. </a:t>
            </a:r>
            <a:r>
              <a:rPr lang="pt-BR" dirty="0" err="1" smtClean="0"/>
              <a:t>Saida</a:t>
            </a:r>
            <a:r>
              <a:rPr lang="pt-BR" dirty="0" smtClean="0"/>
              <a:t>: Valor contínuo. Erro: MSE</a:t>
            </a:r>
          </a:p>
          <a:p>
            <a:pPr lvl="1"/>
            <a:r>
              <a:rPr lang="pt-BR" dirty="0" smtClean="0"/>
              <a:t>Modelo passa por K-</a:t>
            </a:r>
            <a:r>
              <a:rPr lang="pt-BR" dirty="0" err="1" smtClean="0"/>
              <a:t>fold</a:t>
            </a:r>
            <a:r>
              <a:rPr lang="pt-BR" dirty="0" smtClean="0"/>
              <a:t> (por ter baixa quantidade de amostras)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142971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Redução de </a:t>
            </a:r>
            <a:r>
              <a:rPr lang="pt-BR" dirty="0" err="1" smtClean="0"/>
              <a:t>Overfitting</a:t>
            </a:r>
            <a:r>
              <a:rPr lang="pt-BR" dirty="0" smtClean="0"/>
              <a:t> (</a:t>
            </a:r>
            <a:r>
              <a:rPr lang="pt-BR" dirty="0" err="1" smtClean="0"/>
              <a:t>keras</a:t>
            </a:r>
            <a:r>
              <a:rPr lang="pt-BR" dirty="0" smtClean="0"/>
              <a:t>)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err="1" smtClean="0"/>
              <a:t>overfitting_and_underfitting.ipynb</a:t>
            </a:r>
            <a:endParaRPr lang="pt-BR" dirty="0" smtClean="0"/>
          </a:p>
          <a:p>
            <a:pPr lvl="1"/>
            <a:r>
              <a:rPr lang="pt-BR" dirty="0" smtClean="0"/>
              <a:t>Redução da estrutura (complexidade) da rede</a:t>
            </a:r>
          </a:p>
          <a:p>
            <a:pPr lvl="1"/>
            <a:r>
              <a:rPr lang="pt-BR" dirty="0" smtClean="0"/>
              <a:t>Regularização de Pesos: L1, L2, L1_L2 e </a:t>
            </a:r>
            <a:r>
              <a:rPr lang="pt-BR" dirty="0" err="1" smtClean="0"/>
              <a:t>dropout</a:t>
            </a: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3314627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Redes Neurais </a:t>
            </a:r>
            <a:r>
              <a:rPr lang="pt-BR" dirty="0" err="1" smtClean="0"/>
              <a:t>Convolutivas</a:t>
            </a:r>
            <a:r>
              <a:rPr lang="pt-BR" dirty="0" smtClean="0"/>
              <a:t> (</a:t>
            </a:r>
            <a:r>
              <a:rPr lang="pt-BR" i="1" dirty="0" err="1" smtClean="0"/>
              <a:t>convnets</a:t>
            </a:r>
            <a:r>
              <a:rPr lang="pt-BR" dirty="0" smtClean="0"/>
              <a:t>)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Aplicações em reconhecimento de imagens</a:t>
            </a:r>
          </a:p>
          <a:p>
            <a:pPr lvl="1"/>
            <a:r>
              <a:rPr lang="pt-BR" dirty="0" err="1" smtClean="0"/>
              <a:t>redes_convolutivas_introducao.ipynb</a:t>
            </a:r>
            <a:endParaRPr lang="pt-BR" dirty="0" smtClean="0"/>
          </a:p>
          <a:p>
            <a:pPr lvl="1"/>
            <a:r>
              <a:rPr lang="pt-BR" dirty="0" err="1" smtClean="0"/>
              <a:t>redes_convolutivas_datasets_pequenos.ipynb</a:t>
            </a:r>
            <a:endParaRPr lang="pt-BR" dirty="0" smtClean="0"/>
          </a:p>
          <a:p>
            <a:pPr lvl="1"/>
            <a:r>
              <a:rPr lang="pt-BR" dirty="0" err="1" smtClean="0"/>
              <a:t>redes_convolutivas_pre_treinadas.ipynb</a:t>
            </a:r>
            <a:endParaRPr lang="pt-BR" dirty="0" smtClean="0"/>
          </a:p>
          <a:p>
            <a:pPr lvl="1"/>
            <a:r>
              <a:rPr lang="pt-BR" dirty="0" err="1"/>
              <a:t>redes_convolutivas_visualizando_aprendizado.ipynb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7912928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6400" y="76200"/>
            <a:ext cx="11277600" cy="381000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O que ocorre em uma camada </a:t>
            </a:r>
            <a:r>
              <a:rPr lang="pt-BR" dirty="0" err="1" smtClean="0"/>
              <a:t>convolutiva</a:t>
            </a:r>
            <a:r>
              <a:rPr lang="pt-BR" dirty="0" smtClean="0"/>
              <a:t>?</a:t>
            </a:r>
            <a:endParaRPr lang="pt-BR" dirty="0"/>
          </a:p>
        </p:txBody>
      </p:sp>
      <p:sp>
        <p:nvSpPr>
          <p:cNvPr id="7" name="CaixaDeTexto 6"/>
          <p:cNvSpPr txBox="1"/>
          <p:nvPr/>
        </p:nvSpPr>
        <p:spPr>
          <a:xfrm>
            <a:off x="685800" y="6248400"/>
            <a:ext cx="329930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https://github.com/vdumoulin/conv_arithmetic/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idx="1"/>
          </p:nvPr>
        </p:nvSpPr>
        <p:spPr>
          <a:xfrm>
            <a:off x="76200" y="457200"/>
            <a:ext cx="11963400" cy="2514600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/>
              <a:t>Na </a:t>
            </a:r>
            <a:r>
              <a:rPr lang="en-US" dirty="0" err="1" smtClean="0"/>
              <a:t>figura</a:t>
            </a:r>
            <a:r>
              <a:rPr lang="en-US" dirty="0" smtClean="0"/>
              <a:t> </a:t>
            </a:r>
            <a:r>
              <a:rPr lang="en-US" dirty="0" err="1" smtClean="0"/>
              <a:t>temos</a:t>
            </a:r>
            <a:r>
              <a:rPr lang="en-US" dirty="0" smtClean="0"/>
              <a:t> a </a:t>
            </a:r>
            <a:r>
              <a:rPr lang="en-US" dirty="0" err="1" smtClean="0"/>
              <a:t>convolução</a:t>
            </a:r>
            <a:r>
              <a:rPr lang="en-US" dirty="0" smtClean="0"/>
              <a:t> de </a:t>
            </a:r>
            <a:r>
              <a:rPr lang="en-US" dirty="0" err="1" smtClean="0"/>
              <a:t>uma</a:t>
            </a:r>
            <a:r>
              <a:rPr lang="en-US" dirty="0" smtClean="0"/>
              <a:t> entrada 5x5 (em </a:t>
            </a:r>
            <a:r>
              <a:rPr lang="en-US" dirty="0" err="1" smtClean="0"/>
              <a:t>azul</a:t>
            </a:r>
            <a:r>
              <a:rPr lang="en-US" dirty="0" smtClean="0"/>
              <a:t>) com um kernel </a:t>
            </a:r>
            <a:r>
              <a:rPr lang="en-US" dirty="0"/>
              <a:t>3x3 </a:t>
            </a:r>
            <a:r>
              <a:rPr lang="en-US" dirty="0" smtClean="0"/>
              <a:t>(em </a:t>
            </a:r>
            <a:r>
              <a:rPr lang="en-US" dirty="0" err="1" smtClean="0"/>
              <a:t>cinza</a:t>
            </a:r>
            <a:r>
              <a:rPr lang="en-US" dirty="0" smtClean="0"/>
              <a:t>), um “stride” de 2 e um “padding” de 1 (</a:t>
            </a:r>
            <a:r>
              <a:rPr lang="en-US" dirty="0" err="1" smtClean="0"/>
              <a:t>cinza</a:t>
            </a:r>
            <a:r>
              <a:rPr lang="en-US" dirty="0" smtClean="0"/>
              <a:t>). A </a:t>
            </a:r>
            <a:r>
              <a:rPr lang="en-US" dirty="0" err="1" smtClean="0"/>
              <a:t>saida</a:t>
            </a:r>
            <a:r>
              <a:rPr lang="en-US" dirty="0" smtClean="0"/>
              <a:t> 3x3 </a:t>
            </a:r>
            <a:r>
              <a:rPr lang="en-US" dirty="0" err="1" smtClean="0"/>
              <a:t>está</a:t>
            </a:r>
            <a:r>
              <a:rPr lang="en-US" dirty="0" smtClean="0"/>
              <a:t> em </a:t>
            </a:r>
            <a:r>
              <a:rPr lang="en-US" dirty="0" err="1" smtClean="0"/>
              <a:t>verde</a:t>
            </a:r>
            <a:r>
              <a:rPr lang="en-US" dirty="0" smtClean="0"/>
              <a:t>.</a:t>
            </a:r>
          </a:p>
          <a:p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elemento</a:t>
            </a:r>
            <a:r>
              <a:rPr lang="en-US" dirty="0" smtClean="0"/>
              <a:t> da </a:t>
            </a:r>
            <a:r>
              <a:rPr lang="en-US" dirty="0" err="1" smtClean="0"/>
              <a:t>saida</a:t>
            </a:r>
            <a:r>
              <a:rPr lang="en-US" dirty="0" smtClean="0"/>
              <a:t> em </a:t>
            </a:r>
            <a:r>
              <a:rPr lang="en-US" dirty="0" err="1" smtClean="0"/>
              <a:t>verde</a:t>
            </a:r>
            <a:r>
              <a:rPr lang="en-US" dirty="0" smtClean="0"/>
              <a:t> é o </a:t>
            </a:r>
            <a:r>
              <a:rPr lang="en-US" dirty="0" err="1" smtClean="0"/>
              <a:t>somarproduto</a:t>
            </a:r>
            <a:r>
              <a:rPr lang="en-US" dirty="0" smtClean="0"/>
              <a:t> dos </a:t>
            </a:r>
            <a:r>
              <a:rPr lang="en-US" dirty="0" err="1" smtClean="0"/>
              <a:t>valores</a:t>
            </a:r>
            <a:r>
              <a:rPr lang="en-US" dirty="0" smtClean="0"/>
              <a:t> no kernel (em </a:t>
            </a:r>
            <a:r>
              <a:rPr lang="en-US" dirty="0" err="1" smtClean="0"/>
              <a:t>cinza</a:t>
            </a:r>
            <a:r>
              <a:rPr lang="en-US" dirty="0" smtClean="0"/>
              <a:t>) com </a:t>
            </a:r>
            <a:r>
              <a:rPr lang="en-US" dirty="0" err="1" smtClean="0"/>
              <a:t>os</a:t>
            </a:r>
            <a:r>
              <a:rPr lang="en-US" dirty="0" smtClean="0"/>
              <a:t> </a:t>
            </a:r>
            <a:r>
              <a:rPr lang="en-US" dirty="0" err="1" smtClean="0"/>
              <a:t>valores</a:t>
            </a:r>
            <a:r>
              <a:rPr lang="en-US" dirty="0" smtClean="0"/>
              <a:t> no input (em </a:t>
            </a:r>
            <a:r>
              <a:rPr lang="en-US" dirty="0" err="1" smtClean="0"/>
              <a:t>azul</a:t>
            </a:r>
            <a:r>
              <a:rPr lang="en-US" dirty="0" smtClean="0"/>
              <a:t>). </a:t>
            </a:r>
            <a:r>
              <a:rPr lang="en-US" dirty="0" err="1" smtClean="0"/>
              <a:t>Caso</a:t>
            </a:r>
            <a:r>
              <a:rPr lang="en-US" dirty="0" smtClean="0"/>
              <a:t> o kernel </a:t>
            </a:r>
            <a:r>
              <a:rPr lang="en-US" dirty="0" err="1" smtClean="0"/>
              <a:t>esteja</a:t>
            </a:r>
            <a:r>
              <a:rPr lang="en-US" dirty="0" smtClean="0"/>
              <a:t> </a:t>
            </a:r>
            <a:r>
              <a:rPr lang="en-US" dirty="0" err="1" smtClean="0"/>
              <a:t>na</a:t>
            </a:r>
            <a:r>
              <a:rPr lang="en-US" dirty="0" smtClean="0"/>
              <a:t> </a:t>
            </a:r>
            <a:r>
              <a:rPr lang="en-US" dirty="0" err="1" smtClean="0"/>
              <a:t>beira</a:t>
            </a:r>
            <a:r>
              <a:rPr lang="en-US" dirty="0" smtClean="0"/>
              <a:t> do input é </a:t>
            </a:r>
            <a:r>
              <a:rPr lang="en-US" dirty="0" err="1" smtClean="0"/>
              <a:t>acrescentada</a:t>
            </a:r>
            <a:r>
              <a:rPr lang="en-US" dirty="0" smtClean="0"/>
              <a:t> </a:t>
            </a:r>
            <a:r>
              <a:rPr lang="en-US" dirty="0" err="1" smtClean="0"/>
              <a:t>uma</a:t>
            </a:r>
            <a:r>
              <a:rPr lang="en-US" dirty="0" smtClean="0"/>
              <a:t> “</a:t>
            </a:r>
            <a:r>
              <a:rPr lang="en-US" dirty="0" err="1" smtClean="0"/>
              <a:t>borda</a:t>
            </a:r>
            <a:r>
              <a:rPr lang="en-US" dirty="0" smtClean="0"/>
              <a:t>” de </a:t>
            </a:r>
            <a:r>
              <a:rPr lang="en-US" dirty="0" err="1" smtClean="0"/>
              <a:t>valores</a:t>
            </a:r>
            <a:r>
              <a:rPr lang="en-US" dirty="0" smtClean="0"/>
              <a:t> (</a:t>
            </a:r>
            <a:r>
              <a:rPr lang="en-US" dirty="0" err="1" smtClean="0"/>
              <a:t>neste</a:t>
            </a:r>
            <a:r>
              <a:rPr lang="en-US" dirty="0" smtClean="0"/>
              <a:t> </a:t>
            </a:r>
            <a:r>
              <a:rPr lang="en-US" dirty="0" err="1" smtClean="0"/>
              <a:t>caso</a:t>
            </a:r>
            <a:r>
              <a:rPr lang="en-US" dirty="0" smtClean="0"/>
              <a:t> de </a:t>
            </a:r>
            <a:r>
              <a:rPr lang="en-US" dirty="0" err="1" smtClean="0"/>
              <a:t>largura</a:t>
            </a:r>
            <a:r>
              <a:rPr lang="en-US" dirty="0" smtClean="0"/>
              <a:t> 1,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isso</a:t>
            </a:r>
            <a:r>
              <a:rPr lang="en-US" dirty="0" smtClean="0"/>
              <a:t> um padding=1)</a:t>
            </a:r>
          </a:p>
          <a:p>
            <a:r>
              <a:rPr lang="en-US" dirty="0" smtClean="0"/>
              <a:t>O stride é a </a:t>
            </a:r>
            <a:r>
              <a:rPr lang="en-US" dirty="0" err="1" smtClean="0"/>
              <a:t>quantidade</a:t>
            </a:r>
            <a:r>
              <a:rPr lang="en-US" dirty="0" smtClean="0"/>
              <a:t> de </a:t>
            </a:r>
            <a:r>
              <a:rPr lang="en-US" dirty="0" err="1" smtClean="0"/>
              <a:t>quadrados</a:t>
            </a:r>
            <a:r>
              <a:rPr lang="en-US" dirty="0" smtClean="0"/>
              <a:t> que o kernel é </a:t>
            </a:r>
            <a:r>
              <a:rPr lang="en-US" dirty="0" err="1" smtClean="0"/>
              <a:t>deslocado</a:t>
            </a:r>
            <a:r>
              <a:rPr lang="en-US" dirty="0" smtClean="0"/>
              <a:t> no </a:t>
            </a:r>
            <a:r>
              <a:rPr lang="en-US" dirty="0" err="1" smtClean="0"/>
              <a:t>azul</a:t>
            </a:r>
            <a:r>
              <a:rPr lang="en-US" dirty="0" smtClean="0"/>
              <a:t> a </a:t>
            </a:r>
            <a:r>
              <a:rPr lang="en-US" dirty="0" err="1" smtClean="0"/>
              <a:t>cada</a:t>
            </a:r>
            <a:r>
              <a:rPr lang="en-US" dirty="0" smtClean="0"/>
              <a:t> </a:t>
            </a:r>
            <a:r>
              <a:rPr lang="en-US" dirty="0" err="1" smtClean="0"/>
              <a:t>troca</a:t>
            </a:r>
            <a:r>
              <a:rPr lang="en-US" dirty="0" smtClean="0"/>
              <a:t> de </a:t>
            </a:r>
            <a:r>
              <a:rPr lang="en-US" dirty="0" err="1" smtClean="0"/>
              <a:t>posição</a:t>
            </a:r>
            <a:r>
              <a:rPr lang="en-US" dirty="0" smtClean="0"/>
              <a:t> no </a:t>
            </a:r>
            <a:r>
              <a:rPr lang="en-US" dirty="0" err="1" smtClean="0"/>
              <a:t>verde</a:t>
            </a:r>
            <a:r>
              <a:rPr lang="en-US" dirty="0" smtClean="0"/>
              <a:t>. Observe que </a:t>
            </a:r>
            <a:r>
              <a:rPr lang="en-US" dirty="0" err="1" smtClean="0"/>
              <a:t>nesta</a:t>
            </a:r>
            <a:r>
              <a:rPr lang="en-US" dirty="0" smtClean="0"/>
              <a:t> </a:t>
            </a:r>
            <a:r>
              <a:rPr lang="en-US" dirty="0" err="1" smtClean="0"/>
              <a:t>imagem</a:t>
            </a:r>
            <a:r>
              <a:rPr lang="en-US" dirty="0" smtClean="0"/>
              <a:t> o kernel “</a:t>
            </a:r>
            <a:r>
              <a:rPr lang="en-US" dirty="0" err="1" smtClean="0"/>
              <a:t>anda</a:t>
            </a:r>
            <a:r>
              <a:rPr lang="en-US" dirty="0" smtClean="0"/>
              <a:t>” </a:t>
            </a:r>
            <a:r>
              <a:rPr lang="en-US" dirty="0" err="1" smtClean="0"/>
              <a:t>dois</a:t>
            </a:r>
            <a:r>
              <a:rPr lang="en-US" dirty="0" smtClean="0"/>
              <a:t> </a:t>
            </a:r>
            <a:r>
              <a:rPr lang="en-US" dirty="0" err="1" smtClean="0"/>
              <a:t>quadrados</a:t>
            </a:r>
            <a:r>
              <a:rPr lang="en-US" dirty="0" smtClean="0"/>
              <a:t> </a:t>
            </a:r>
            <a:r>
              <a:rPr lang="en-US" dirty="0" err="1" smtClean="0"/>
              <a:t>azuis</a:t>
            </a:r>
            <a:r>
              <a:rPr lang="en-US" dirty="0" smtClean="0"/>
              <a:t> </a:t>
            </a:r>
            <a:r>
              <a:rPr lang="en-US" dirty="0" err="1" smtClean="0"/>
              <a:t>por</a:t>
            </a:r>
            <a:r>
              <a:rPr lang="en-US" dirty="0" smtClean="0"/>
              <a:t> </a:t>
            </a:r>
            <a:r>
              <a:rPr lang="en-US" dirty="0" err="1" smtClean="0"/>
              <a:t>vez</a:t>
            </a:r>
            <a:r>
              <a:rPr lang="en-US" dirty="0" smtClean="0"/>
              <a:t>.</a:t>
            </a:r>
            <a:endParaRPr lang="pt-BR" dirty="0"/>
          </a:p>
        </p:txBody>
      </p:sp>
      <p:pic>
        <p:nvPicPr>
          <p:cNvPr id="9" name="Espaço Reservado para Conteúdo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164012" y="2795588"/>
            <a:ext cx="3762375" cy="3629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495586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Como ocorre a evolução tecnológica?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3046811" y="2477869"/>
            <a:ext cx="190420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poder de processamento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7237811" y="2353270"/>
            <a:ext cx="1904208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sofisticação das aplicações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5256611" y="4876800"/>
            <a:ext cx="1598613" cy="121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5181203" y="4876800"/>
            <a:ext cx="1828008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demanda de dados</a:t>
            </a:r>
          </a:p>
        </p:txBody>
      </p:sp>
      <p:sp>
        <p:nvSpPr>
          <p:cNvPr id="13" name="CaixaDeTexto 12"/>
          <p:cNvSpPr txBox="1"/>
          <p:nvPr/>
        </p:nvSpPr>
        <p:spPr>
          <a:xfrm>
            <a:off x="5561411" y="2221468"/>
            <a:ext cx="1066008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permite</a:t>
            </a:r>
          </a:p>
        </p:txBody>
      </p:sp>
      <p:sp>
        <p:nvSpPr>
          <p:cNvPr id="14" name="CaixaDeTexto 13"/>
          <p:cNvSpPr txBox="1"/>
          <p:nvPr/>
        </p:nvSpPr>
        <p:spPr>
          <a:xfrm>
            <a:off x="7494983" y="4038600"/>
            <a:ext cx="1075823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produz</a:t>
            </a:r>
          </a:p>
        </p:txBody>
      </p:sp>
      <p:sp>
        <p:nvSpPr>
          <p:cNvPr id="15" name="CaixaDeTexto 14"/>
          <p:cNvSpPr txBox="1"/>
          <p:nvPr/>
        </p:nvSpPr>
        <p:spPr>
          <a:xfrm>
            <a:off x="3656411" y="4191000"/>
            <a:ext cx="106680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requer</a:t>
            </a:r>
          </a:p>
        </p:txBody>
      </p:sp>
      <p:cxnSp>
        <p:nvCxnSpPr>
          <p:cNvPr id="6" name="Conector de Seta Reta 5"/>
          <p:cNvCxnSpPr/>
          <p:nvPr/>
        </p:nvCxnSpPr>
        <p:spPr>
          <a:xfrm flipH="1" flipV="1">
            <a:off x="4150918" y="3276600"/>
            <a:ext cx="1791493" cy="1524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/>
          <p:cNvCxnSpPr/>
          <p:nvPr/>
        </p:nvCxnSpPr>
        <p:spPr>
          <a:xfrm>
            <a:off x="5028011" y="2801035"/>
            <a:ext cx="2210592" cy="139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e Seta Reta 20"/>
          <p:cNvCxnSpPr/>
          <p:nvPr/>
        </p:nvCxnSpPr>
        <p:spPr>
          <a:xfrm flipH="1">
            <a:off x="6247211" y="3352800"/>
            <a:ext cx="1789907" cy="1524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Agrupar 38"/>
          <p:cNvGrpSpPr/>
          <p:nvPr/>
        </p:nvGrpSpPr>
        <p:grpSpPr>
          <a:xfrm>
            <a:off x="2893619" y="2524125"/>
            <a:ext cx="2057400" cy="609600"/>
            <a:chOff x="685800" y="2895600"/>
            <a:chExt cx="2057400" cy="609600"/>
          </a:xfrm>
        </p:grpSpPr>
        <p:sp>
          <p:nvSpPr>
            <p:cNvPr id="38" name="Retângulo 37"/>
            <p:cNvSpPr/>
            <p:nvPr/>
          </p:nvSpPr>
          <p:spPr>
            <a:xfrm>
              <a:off x="685800" y="2895600"/>
              <a:ext cx="2057400" cy="609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CaixaDeTexto 25"/>
            <p:cNvSpPr txBox="1"/>
            <p:nvPr/>
          </p:nvSpPr>
          <p:spPr>
            <a:xfrm>
              <a:off x="933054" y="3015734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pt-BR" b="1" dirty="0" smtClean="0"/>
                <a:t>Velocidade</a:t>
              </a:r>
            </a:p>
          </p:txBody>
        </p:sp>
      </p:grpSp>
      <p:grpSp>
        <p:nvGrpSpPr>
          <p:cNvPr id="41" name="Agrupar 40"/>
          <p:cNvGrpSpPr/>
          <p:nvPr/>
        </p:nvGrpSpPr>
        <p:grpSpPr>
          <a:xfrm>
            <a:off x="7296545" y="2395538"/>
            <a:ext cx="1923655" cy="914400"/>
            <a:chOff x="6990952" y="691634"/>
            <a:chExt cx="1923655" cy="914400"/>
          </a:xfrm>
        </p:grpSpPr>
        <p:sp>
          <p:nvSpPr>
            <p:cNvPr id="40" name="Retângulo 39"/>
            <p:cNvSpPr/>
            <p:nvPr/>
          </p:nvSpPr>
          <p:spPr>
            <a:xfrm>
              <a:off x="6990952" y="691634"/>
              <a:ext cx="1923655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7162404" y="960819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 smtClean="0"/>
                <a:t>Variedade</a:t>
              </a:r>
            </a:p>
          </p:txBody>
        </p:sp>
      </p:grpSp>
      <p:grpSp>
        <p:nvGrpSpPr>
          <p:cNvPr id="43" name="Agrupar 42"/>
          <p:cNvGrpSpPr/>
          <p:nvPr/>
        </p:nvGrpSpPr>
        <p:grpSpPr>
          <a:xfrm>
            <a:off x="5257007" y="4943475"/>
            <a:ext cx="1752204" cy="914400"/>
            <a:chOff x="5105796" y="4333875"/>
            <a:chExt cx="1752204" cy="914400"/>
          </a:xfrm>
        </p:grpSpPr>
        <p:sp>
          <p:nvSpPr>
            <p:cNvPr id="42" name="Retângulo 41"/>
            <p:cNvSpPr/>
            <p:nvPr/>
          </p:nvSpPr>
          <p:spPr>
            <a:xfrm>
              <a:off x="5105796" y="4333875"/>
              <a:ext cx="1752204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CaixaDeTexto 27"/>
            <p:cNvSpPr txBox="1"/>
            <p:nvPr/>
          </p:nvSpPr>
          <p:spPr>
            <a:xfrm>
              <a:off x="5180807" y="4507468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 smtClean="0"/>
                <a:t>Volume</a:t>
              </a:r>
            </a:p>
          </p:txBody>
        </p:sp>
      </p:grpSp>
      <p:sp>
        <p:nvSpPr>
          <p:cNvPr id="54" name="Título 1"/>
          <p:cNvSpPr txBox="1">
            <a:spLocks/>
          </p:cNvSpPr>
          <p:nvPr/>
        </p:nvSpPr>
        <p:spPr bwMode="auto">
          <a:xfrm>
            <a:off x="230077" y="1371600"/>
            <a:ext cx="2817923" cy="147063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77500" lnSpcReduction="20000"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/>
            <a:r>
              <a:rPr lang="pt-BR" dirty="0" smtClean="0"/>
              <a:t>As revoluções tecnológicas iniciam na discrepância entre Volume e Velocidade!</a:t>
            </a:r>
            <a:endParaRPr lang="pt-BR" dirty="0"/>
          </a:p>
        </p:txBody>
      </p:sp>
      <p:grpSp>
        <p:nvGrpSpPr>
          <p:cNvPr id="55" name="Agrupar 54"/>
          <p:cNvGrpSpPr/>
          <p:nvPr/>
        </p:nvGrpSpPr>
        <p:grpSpPr>
          <a:xfrm>
            <a:off x="381000" y="3581400"/>
            <a:ext cx="3466416" cy="2533710"/>
            <a:chOff x="152400" y="3581400"/>
            <a:chExt cx="3466416" cy="2533710"/>
          </a:xfrm>
        </p:grpSpPr>
        <p:grpSp>
          <p:nvGrpSpPr>
            <p:cNvPr id="56" name="Agrupar 55"/>
            <p:cNvGrpSpPr/>
            <p:nvPr/>
          </p:nvGrpSpPr>
          <p:grpSpPr>
            <a:xfrm>
              <a:off x="152400" y="3581400"/>
              <a:ext cx="3466416" cy="2413118"/>
              <a:chOff x="152400" y="3581400"/>
              <a:chExt cx="3466416" cy="2413118"/>
            </a:xfrm>
          </p:grpSpPr>
          <p:grpSp>
            <p:nvGrpSpPr>
              <p:cNvPr id="58" name="Agrupar 57"/>
              <p:cNvGrpSpPr/>
              <p:nvPr/>
            </p:nvGrpSpPr>
            <p:grpSpPr>
              <a:xfrm>
                <a:off x="152400" y="3581400"/>
                <a:ext cx="3466416" cy="2413118"/>
                <a:chOff x="152400" y="3581400"/>
                <a:chExt cx="3466416" cy="2413118"/>
              </a:xfrm>
            </p:grpSpPr>
            <p:graphicFrame>
              <p:nvGraphicFramePr>
                <p:cNvPr id="60" name="Chart 81"/>
                <p:cNvGraphicFramePr>
                  <a:graphicFrameLocks/>
                </p:cNvGraphicFramePr>
                <p:nvPr>
                  <p:extLst/>
                </p:nvPr>
              </p:nvGraphicFramePr>
              <p:xfrm>
                <a:off x="152400" y="3581400"/>
                <a:ext cx="3466416" cy="2413118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  <p:sp>
              <p:nvSpPr>
                <p:cNvPr id="61" name="Retângulo 60"/>
                <p:cNvSpPr/>
                <p:nvPr/>
              </p:nvSpPr>
              <p:spPr>
                <a:xfrm>
                  <a:off x="2046507" y="4343400"/>
                  <a:ext cx="1001493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sz="2000" b="1" dirty="0">
                      <a:solidFill>
                        <a:srgbClr val="003366"/>
                      </a:solidFill>
                      <a:latin typeface="Calibri"/>
                      <a:ea typeface="ＭＳ Ｐゴシック" pitchFamily="34" charset="-128"/>
                      <a:cs typeface="Arial" panose="020B0604020202020204" pitchFamily="34" charset="0"/>
                    </a:rPr>
                    <a:t>Volume</a:t>
                  </a:r>
                  <a:endParaRPr lang="en-US" sz="2000" b="1" dirty="0">
                    <a:solidFill>
                      <a:srgbClr val="003366"/>
                    </a:solidFill>
                    <a:latin typeface="Calibri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59" name="Retângulo 58"/>
              <p:cNvSpPr/>
              <p:nvPr/>
            </p:nvSpPr>
            <p:spPr>
              <a:xfrm>
                <a:off x="378340" y="4095690"/>
                <a:ext cx="1158715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200" b="1" dirty="0">
                    <a:solidFill>
                      <a:srgbClr val="003366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Big </a:t>
                </a:r>
                <a:r>
                  <a:rPr lang="en-US" sz="2200" b="1" dirty="0" smtClean="0">
                    <a:solidFill>
                      <a:srgbClr val="003366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Data</a:t>
                </a:r>
                <a:endParaRPr lang="pt-BR" sz="2200" dirty="0"/>
              </a:p>
            </p:txBody>
          </p:sp>
        </p:grpSp>
        <p:sp>
          <p:nvSpPr>
            <p:cNvPr id="57" name="Retângulo 56"/>
            <p:cNvSpPr/>
            <p:nvPr/>
          </p:nvSpPr>
          <p:spPr>
            <a:xfrm>
              <a:off x="2149060" y="5715000"/>
              <a:ext cx="135614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Velocidade</a:t>
              </a:r>
              <a:endParaRPr lang="en-US" sz="20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sp>
        <p:nvSpPr>
          <p:cNvPr id="3" name="Retângulo 2"/>
          <p:cNvSpPr/>
          <p:nvPr/>
        </p:nvSpPr>
        <p:spPr>
          <a:xfrm>
            <a:off x="685800" y="6276563"/>
            <a:ext cx="6096000" cy="215444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800" dirty="0" smtClean="0">
                <a:solidFill>
                  <a:schemeClr val="bg1"/>
                </a:solidFill>
              </a:rPr>
              <a:t>Fonte: https</a:t>
            </a:r>
            <a:r>
              <a:rPr lang="pt-BR" sz="800" dirty="0">
                <a:solidFill>
                  <a:schemeClr val="bg1"/>
                </a:solidFill>
              </a:rPr>
              <a:t>://towardsdatascience.com/moores-law-is-dying-here-s-how-ai-is-bringing-it-back-to-life-c9a469bc7a5a</a:t>
            </a:r>
          </a:p>
        </p:txBody>
      </p:sp>
    </p:spTree>
    <p:extLst>
      <p:ext uri="{BB962C8B-B14F-4D97-AF65-F5344CB8AC3E}">
        <p14:creationId xmlns:p14="http://schemas.microsoft.com/office/powerpoint/2010/main" val="3486839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2" fill="hold">
                      <p:stCondLst>
                        <p:cond delay="indefinite"/>
                      </p:stCondLst>
                      <p:childTnLst>
                        <p:par>
                          <p:cTn id="53" fill="hold">
                            <p:stCondLst>
                              <p:cond delay="0"/>
                            </p:stCondLst>
                            <p:childTnLst>
                              <p:par>
                                <p:cTn id="5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3" grpId="0" animBg="1"/>
      <p:bldP spid="13" grpId="1" animBg="1"/>
      <p:bldP spid="14" grpId="0" animBg="1"/>
      <p:bldP spid="14" grpId="1" animBg="1"/>
      <p:bldP spid="15" grpId="0" animBg="1"/>
      <p:bldP spid="15" grpId="1" animBg="1"/>
      <p:bldP spid="5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6400" y="76200"/>
            <a:ext cx="11277600" cy="381000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O que ocorre em uma camada </a:t>
            </a:r>
            <a:r>
              <a:rPr lang="pt-BR" dirty="0" err="1" smtClean="0"/>
              <a:t>convolutiva</a:t>
            </a:r>
            <a:r>
              <a:rPr lang="pt-BR" dirty="0" smtClean="0"/>
              <a:t>? (II)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52400" y="457200"/>
            <a:ext cx="11887200" cy="1600200"/>
          </a:xfrm>
        </p:spPr>
        <p:txBody>
          <a:bodyPr>
            <a:normAutofit fontScale="77500" lnSpcReduction="20000"/>
          </a:bodyPr>
          <a:lstStyle/>
          <a:p>
            <a:r>
              <a:rPr lang="pt-BR" dirty="0" smtClean="0"/>
              <a:t>A operação de </a:t>
            </a:r>
            <a:r>
              <a:rPr lang="pt-BR" dirty="0" err="1" smtClean="0"/>
              <a:t>somarproduto</a:t>
            </a:r>
            <a:r>
              <a:rPr lang="pt-BR" dirty="0" smtClean="0"/>
              <a:t> de um </a:t>
            </a:r>
            <a:r>
              <a:rPr lang="pt-BR" dirty="0" err="1" smtClean="0"/>
              <a:t>kernel</a:t>
            </a:r>
            <a:r>
              <a:rPr lang="pt-BR" dirty="0" smtClean="0"/>
              <a:t> sobre uma região de entrada é efetuada em um volume de pontos produzindo um plano. Na figura abaixo temos uma entrada formada por 3 planos de 256x256 pontos. Logo a dimensão da entrada é (256,256,3).</a:t>
            </a:r>
          </a:p>
          <a:p>
            <a:r>
              <a:rPr lang="pt-BR" dirty="0" smtClean="0"/>
              <a:t>Cada </a:t>
            </a:r>
            <a:r>
              <a:rPr lang="pt-BR" dirty="0" err="1" smtClean="0"/>
              <a:t>kernel</a:t>
            </a:r>
            <a:r>
              <a:rPr lang="pt-BR" dirty="0" smtClean="0"/>
              <a:t> é um pequeno “cubo” de dimensões (7,7,3). Neste exemplo, cada </a:t>
            </a:r>
            <a:r>
              <a:rPr lang="pt-BR" dirty="0" err="1" smtClean="0"/>
              <a:t>kernel</a:t>
            </a:r>
            <a:r>
              <a:rPr lang="pt-BR" dirty="0" smtClean="0"/>
              <a:t> percorre o volume de entrada com um </a:t>
            </a:r>
            <a:r>
              <a:rPr lang="pt-BR" dirty="0" err="1" smtClean="0"/>
              <a:t>stride</a:t>
            </a:r>
            <a:r>
              <a:rPr lang="pt-BR" dirty="0" smtClean="0"/>
              <a:t> de 2 pontos, logo ele produz uma saída de (128x128) pontos.</a:t>
            </a:r>
          </a:p>
          <a:p>
            <a:r>
              <a:rPr lang="pt-BR" dirty="0" smtClean="0"/>
              <a:t>Como existem 64 </a:t>
            </a:r>
            <a:r>
              <a:rPr lang="pt-BR" dirty="0" err="1" smtClean="0"/>
              <a:t>kernels</a:t>
            </a:r>
            <a:r>
              <a:rPr lang="pt-BR" dirty="0" smtClean="0"/>
              <a:t> no exemplo a saída terá dimensão (128,128,64).</a:t>
            </a:r>
            <a:endParaRPr lang="pt-BR" dirty="0"/>
          </a:p>
        </p:txBody>
      </p:sp>
      <p:pic>
        <p:nvPicPr>
          <p:cNvPr id="6146" name="Picture 2" descr="https://miro.medium.com/max/1810/1*SVviXuPrUOScemSth8BM9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4612" y="2057400"/>
            <a:ext cx="6861175" cy="47857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CaixaDeTexto 3"/>
          <p:cNvSpPr txBox="1"/>
          <p:nvPr/>
        </p:nvSpPr>
        <p:spPr>
          <a:xfrm>
            <a:off x="406400" y="6183868"/>
            <a:ext cx="594585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200" dirty="0">
                <a:solidFill>
                  <a:schemeClr val="bg1"/>
                </a:solidFill>
              </a:rPr>
              <a:t>https://towardsdatascience.com/deep-dive-into-convolutional-networks-48db75969fdf</a:t>
            </a:r>
          </a:p>
          <a:p>
            <a:endParaRPr lang="pt-B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719938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Observando o efeito de uma </a:t>
            </a:r>
            <a:r>
              <a:rPr lang="pt-BR" dirty="0" err="1" smtClean="0"/>
              <a:t>convolução</a:t>
            </a:r>
            <a:r>
              <a:rPr lang="pt-BR" dirty="0" smtClean="0"/>
              <a:t> em uma imagem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>
                <a:hlinkClick r:id="rId2"/>
              </a:rPr>
              <a:t>http://setosa.io/ev/image-kernels/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8067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Redes Neurais Recorrentes e 1D </a:t>
            </a:r>
            <a:r>
              <a:rPr lang="pt-BR" dirty="0" err="1" smtClean="0"/>
              <a:t>Convnets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Aplicações em Processamento de Texto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84963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 err="1" smtClean="0"/>
              <a:t>Machine</a:t>
            </a:r>
            <a:r>
              <a:rPr lang="pt-BR" dirty="0" smtClean="0"/>
              <a:t> Learning</a:t>
            </a:r>
            <a:endParaRPr lang="pt-BR" dirty="0"/>
          </a:p>
        </p:txBody>
      </p:sp>
      <p:sp>
        <p:nvSpPr>
          <p:cNvPr id="4" name="Subtítulo 3"/>
          <p:cNvSpPr>
            <a:spLocks noGrp="1"/>
          </p:cNvSpPr>
          <p:nvPr>
            <p:ph type="subTitle" idx="1"/>
          </p:nvPr>
        </p:nvSpPr>
        <p:spPr>
          <a:xfrm>
            <a:off x="914400" y="5105400"/>
            <a:ext cx="10363200" cy="762000"/>
          </a:xfrm>
        </p:spPr>
        <p:txBody>
          <a:bodyPr>
            <a:normAutofit/>
          </a:bodyPr>
          <a:lstStyle/>
          <a:p>
            <a:r>
              <a:rPr lang="pt-BR" dirty="0" smtClean="0"/>
              <a:t>Opcional: Implementação de Uma Rede Neural a partir do </a:t>
            </a:r>
            <a:r>
              <a:rPr lang="pt-BR" i="1" dirty="0" smtClean="0"/>
              <a:t>zero.</a:t>
            </a:r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9025120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Agenda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Vamos implementar uma rede neural a partir do zero nesta aula.</a:t>
            </a:r>
          </a:p>
          <a:p>
            <a:r>
              <a:rPr lang="pt-BR" dirty="0" smtClean="0"/>
              <a:t>A primeira parte detalha o processo de aprendizado de uma rede neural através das operações matriciais que constituem as etapas de </a:t>
            </a:r>
            <a:r>
              <a:rPr lang="pt-BR" i="1" dirty="0" err="1" smtClean="0"/>
              <a:t>feedforward</a:t>
            </a:r>
            <a:r>
              <a:rPr lang="pt-BR" i="1" dirty="0" smtClean="0"/>
              <a:t>, </a:t>
            </a:r>
            <a:r>
              <a:rPr lang="pt-BR" i="1" dirty="0" err="1" smtClean="0"/>
              <a:t>backpropagation</a:t>
            </a:r>
            <a:r>
              <a:rPr lang="pt-BR" i="1" dirty="0" smtClean="0"/>
              <a:t> </a:t>
            </a:r>
            <a:r>
              <a:rPr lang="pt-BR" dirty="0" smtClean="0"/>
              <a:t>e </a:t>
            </a:r>
            <a:r>
              <a:rPr lang="pt-BR" i="1" dirty="0" smtClean="0"/>
              <a:t>gradiente </a:t>
            </a:r>
            <a:r>
              <a:rPr lang="pt-BR" i="1" dirty="0" err="1" smtClean="0"/>
              <a:t>descent</a:t>
            </a:r>
            <a:r>
              <a:rPr lang="pt-BR" i="1" dirty="0" smtClean="0"/>
              <a:t>. </a:t>
            </a:r>
            <a:r>
              <a:rPr lang="pt-BR" dirty="0" smtClean="0"/>
              <a:t>Ela está disponível nos slides a seguir.</a:t>
            </a:r>
            <a:endParaRPr lang="pt-BR" i="1" dirty="0" smtClean="0"/>
          </a:p>
          <a:p>
            <a:r>
              <a:rPr lang="pt-BR" dirty="0" smtClean="0"/>
              <a:t>A segunda parte implementa estas operações em uma planilha Excel, apenas com fins didáticos. Ela está disponível no </a:t>
            </a:r>
            <a:r>
              <a:rPr lang="pt-BR" dirty="0"/>
              <a:t>arquivo </a:t>
            </a:r>
            <a:r>
              <a:rPr lang="pt-BR" i="1" dirty="0" smtClean="0"/>
              <a:t>neuralnet_excel.xlsx.</a:t>
            </a:r>
          </a:p>
          <a:p>
            <a:r>
              <a:rPr lang="pt-BR" dirty="0" smtClean="0"/>
              <a:t>Por último os conceitos são aplicados no desenvolvimento em Python através da biblioteca </a:t>
            </a:r>
            <a:r>
              <a:rPr lang="pt-BR" dirty="0" err="1" smtClean="0"/>
              <a:t>Numpy</a:t>
            </a:r>
            <a:r>
              <a:rPr lang="pt-BR" dirty="0" smtClean="0"/>
              <a:t> de uma rede neural completa. Os detalhes encontram-se no arquivo: </a:t>
            </a:r>
            <a:r>
              <a:rPr lang="pt-BR" i="1" dirty="0" err="1" smtClean="0"/>
              <a:t>neuralnet_numpy.ipynb</a:t>
            </a:r>
            <a:r>
              <a:rPr lang="pt-BR" i="1" dirty="0" smtClean="0"/>
              <a:t>.</a:t>
            </a:r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217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Estrutura da rede neural deste exemplo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 smtClean="0"/>
              <a:t>Nos slides a seguir será apresentada a sequência de operações matriciais, com as dimensões associadas para as seguintes condições:</a:t>
            </a:r>
          </a:p>
          <a:p>
            <a:pPr lvl="1"/>
            <a:r>
              <a:rPr lang="pt-BR" dirty="0" smtClean="0"/>
              <a:t>Entrada: 2 variáveis com 2.000 amostras cada</a:t>
            </a:r>
          </a:p>
          <a:p>
            <a:pPr lvl="1"/>
            <a:r>
              <a:rPr lang="pt-BR" dirty="0" smtClean="0"/>
              <a:t>Nível 1: 25 </a:t>
            </a:r>
            <a:r>
              <a:rPr lang="pt-BR" dirty="0" err="1" smtClean="0"/>
              <a:t>neurons</a:t>
            </a:r>
            <a:r>
              <a:rPr lang="pt-BR" dirty="0" smtClean="0"/>
              <a:t>, função de ativação </a:t>
            </a:r>
            <a:r>
              <a:rPr lang="pt-BR" dirty="0" err="1" smtClean="0"/>
              <a:t>Relu</a:t>
            </a:r>
            <a:endParaRPr lang="pt-BR" dirty="0" smtClean="0"/>
          </a:p>
          <a:p>
            <a:pPr lvl="1"/>
            <a:r>
              <a:rPr lang="pt-BR" dirty="0" smtClean="0"/>
              <a:t>Nível 2: 50 </a:t>
            </a:r>
            <a:r>
              <a:rPr lang="pt-BR" dirty="0" err="1" smtClean="0"/>
              <a:t>neurons</a:t>
            </a:r>
            <a:r>
              <a:rPr lang="pt-BR" dirty="0" smtClean="0"/>
              <a:t>, função de ativação </a:t>
            </a:r>
            <a:r>
              <a:rPr lang="pt-BR" dirty="0" err="1" smtClean="0"/>
              <a:t>Relu</a:t>
            </a:r>
            <a:endParaRPr lang="pt-BR" dirty="0" smtClean="0"/>
          </a:p>
          <a:p>
            <a:pPr lvl="1"/>
            <a:r>
              <a:rPr lang="pt-BR" dirty="0" smtClean="0"/>
              <a:t>Nível 3: 50 </a:t>
            </a:r>
            <a:r>
              <a:rPr lang="pt-BR" dirty="0" err="1" smtClean="0"/>
              <a:t>neurons</a:t>
            </a:r>
            <a:r>
              <a:rPr lang="pt-BR" dirty="0" smtClean="0"/>
              <a:t>, função de ativação </a:t>
            </a:r>
            <a:r>
              <a:rPr lang="pt-BR" dirty="0" err="1" smtClean="0"/>
              <a:t>Relu</a:t>
            </a:r>
            <a:endParaRPr lang="pt-BR" dirty="0" smtClean="0"/>
          </a:p>
          <a:p>
            <a:pPr lvl="1"/>
            <a:r>
              <a:rPr lang="pt-BR" dirty="0" smtClean="0"/>
              <a:t>Nível 4: 25 </a:t>
            </a:r>
            <a:r>
              <a:rPr lang="pt-BR" dirty="0" err="1" smtClean="0"/>
              <a:t>neurons</a:t>
            </a:r>
            <a:r>
              <a:rPr lang="pt-BR" dirty="0" smtClean="0"/>
              <a:t>, função de ativação </a:t>
            </a:r>
            <a:r>
              <a:rPr lang="pt-BR" dirty="0" err="1" smtClean="0"/>
              <a:t>Relu</a:t>
            </a:r>
            <a:endParaRPr lang="pt-BR" dirty="0" smtClean="0"/>
          </a:p>
          <a:p>
            <a:pPr lvl="1"/>
            <a:r>
              <a:rPr lang="pt-BR" dirty="0" smtClean="0"/>
              <a:t>Nível 5: 1 </a:t>
            </a:r>
            <a:r>
              <a:rPr lang="pt-BR" dirty="0" err="1" smtClean="0"/>
              <a:t>neuron</a:t>
            </a:r>
            <a:r>
              <a:rPr lang="pt-BR" dirty="0" smtClean="0"/>
              <a:t>, função de ativação </a:t>
            </a:r>
            <a:r>
              <a:rPr lang="pt-BR" dirty="0" err="1" smtClean="0"/>
              <a:t>Sigmóide</a:t>
            </a:r>
            <a:endParaRPr lang="pt-BR" dirty="0" smtClean="0"/>
          </a:p>
          <a:p>
            <a:pPr lvl="1"/>
            <a:r>
              <a:rPr lang="pt-BR" dirty="0" smtClean="0"/>
              <a:t>Função de erro: Mínimos Quadrados (utilizada apenas por questões didáticas)</a:t>
            </a:r>
          </a:p>
          <a:p>
            <a:pPr lvl="1"/>
            <a:r>
              <a:rPr lang="pt-BR" dirty="0" smtClean="0"/>
              <a:t>Objetivo: classificar os pontos do conjunto de saída em 2 grupos, 0 e 1</a:t>
            </a:r>
          </a:p>
          <a:p>
            <a:pPr lvl="1"/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71181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6400" y="76200"/>
            <a:ext cx="11277600" cy="533400"/>
          </a:xfrm>
        </p:spPr>
        <p:txBody>
          <a:bodyPr>
            <a:normAutofit/>
          </a:bodyPr>
          <a:lstStyle/>
          <a:p>
            <a:r>
              <a:rPr lang="pt-BR" dirty="0" err="1" smtClean="0"/>
              <a:t>Forward</a:t>
            </a:r>
            <a:r>
              <a:rPr lang="pt-BR" dirty="0" smtClean="0"/>
              <a:t> </a:t>
            </a:r>
            <a:r>
              <a:rPr lang="pt-BR" dirty="0" err="1" smtClean="0"/>
              <a:t>Pass</a:t>
            </a:r>
            <a:r>
              <a:rPr lang="pt-BR" dirty="0" smtClean="0"/>
              <a:t> (uma amostra de entrada apenas) – I</a:t>
            </a:r>
            <a:endParaRPr lang="pt-B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/>
              <p:cNvSpPr>
                <a:spLocks noGrp="1"/>
              </p:cNvSpPr>
              <p:nvPr>
                <p:ph idx="1"/>
              </p:nvPr>
            </p:nvSpPr>
            <p:spPr>
              <a:xfrm>
                <a:off x="406400" y="640080"/>
                <a:ext cx="11277600" cy="545592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pt-BR" dirty="0" smtClean="0"/>
                  <a:t> 			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=[2 </m:t>
                    </m:r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1]</m:t>
                    </m:r>
                  </m:oMath>
                </a14:m>
                <a:endParaRPr lang="pt-BR" dirty="0" smtClean="0"/>
              </a:p>
              <a:p>
                <a:r>
                  <a:rPr lang="pt-BR" b="1" dirty="0" smtClean="0"/>
                  <a:t>--------------------------------------------------------------------------------------------------------</a:t>
                </a:r>
              </a:p>
              <a:p>
                <a:r>
                  <a:rPr lang="pt-BR" dirty="0" smtClean="0"/>
                  <a:t>Matricial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sSup>
                      <m:sSup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</m:oMath>
                </a14:m>
                <a:r>
                  <a:rPr lang="pt-BR" dirty="0" smtClean="0"/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=[25 </m:t>
                    </m:r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2]</m:t>
                    </m:r>
                  </m:oMath>
                </a14:m>
                <a:r>
                  <a:rPr lang="pt-BR" dirty="0" smtClean="0"/>
                  <a:t> 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=[25 </m:t>
                    </m:r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1]</m:t>
                    </m:r>
                  </m:oMath>
                </a14:m>
                <a:r>
                  <a:rPr lang="pt-BR" dirty="0" smtClean="0"/>
                  <a:t>	</a:t>
                </a:r>
              </a:p>
              <a:p>
                <a:r>
                  <a:rPr lang="pt-BR" dirty="0"/>
                  <a:t> </a:t>
                </a:r>
                <a:r>
                  <a:rPr lang="pt-BR" dirty="0" smtClean="0"/>
                  <a:t>			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=[25 </m:t>
                    </m:r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1]</m:t>
                    </m:r>
                  </m:oMath>
                </a14:m>
                <a:r>
                  <a:rPr lang="pt-BR" dirty="0" smtClean="0"/>
                  <a:t>	(</a:t>
                </a:r>
                <a:r>
                  <a:rPr lang="pt-BR" b="1" dirty="0" smtClean="0"/>
                  <a:t>1º Nível</a:t>
                </a:r>
                <a:r>
                  <a:rPr lang="pt-BR" dirty="0" smtClean="0"/>
                  <a:t>)</a:t>
                </a:r>
              </a:p>
              <a:p>
                <a:r>
                  <a:rPr lang="pt-BR" dirty="0" err="1" smtClean="0"/>
                  <a:t>Elem</a:t>
                </a:r>
                <a:r>
                  <a:rPr lang="pt-BR" dirty="0" smtClean="0"/>
                  <a:t> x </a:t>
                </a:r>
                <a:r>
                  <a:rPr lang="pt-BR" dirty="0" err="1" smtClean="0"/>
                  <a:t>Elem</a:t>
                </a:r>
                <a:r>
                  <a:rPr lang="pt-BR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dirty="0" smtClean="0"/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=[25 </m:t>
                    </m:r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1]</m:t>
                    </m:r>
                  </m:oMath>
                </a14:m>
                <a:endParaRPr lang="pt-BR" dirty="0" smtClean="0"/>
              </a:p>
              <a:p>
                <a:r>
                  <a:rPr lang="pt-BR" b="1" dirty="0" smtClean="0"/>
                  <a:t>--------------------------------------------------------------------------------------------------------</a:t>
                </a:r>
              </a:p>
              <a:p>
                <a:r>
                  <a:rPr lang="pt-BR" dirty="0"/>
                  <a:t>Matricial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pt-BR" dirty="0"/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=[5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2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pt-BR" dirty="0"/>
                  <a:t> 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=[5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1]</m:t>
                    </m:r>
                  </m:oMath>
                </a14:m>
                <a:r>
                  <a:rPr lang="pt-BR" dirty="0"/>
                  <a:t>	</a:t>
                </a:r>
              </a:p>
              <a:p>
                <a:r>
                  <a:rPr lang="pt-BR" dirty="0"/>
                  <a:t> 			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50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pt-BR" dirty="0"/>
                  <a:t>	</a:t>
                </a:r>
                <a:r>
                  <a:rPr lang="pt-BR" dirty="0" smtClean="0"/>
                  <a:t>(</a:t>
                </a:r>
                <a:r>
                  <a:rPr lang="pt-BR" b="1" dirty="0" smtClean="0"/>
                  <a:t>2º </a:t>
                </a:r>
                <a:r>
                  <a:rPr lang="pt-BR" b="1" dirty="0"/>
                  <a:t>Nível</a:t>
                </a:r>
                <a:r>
                  <a:rPr lang="pt-BR" dirty="0"/>
                  <a:t>)</a:t>
                </a:r>
              </a:p>
              <a:p>
                <a:r>
                  <a:rPr lang="pt-BR" dirty="0" err="1"/>
                  <a:t>Elem</a:t>
                </a:r>
                <a:r>
                  <a:rPr lang="pt-BR" dirty="0"/>
                  <a:t> x </a:t>
                </a:r>
                <a:r>
                  <a:rPr lang="pt-BR" dirty="0" err="1"/>
                  <a:t>Elem</a:t>
                </a:r>
                <a:r>
                  <a:rPr lang="pt-B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dirty="0"/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=[5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pt-BR" dirty="0" smtClean="0"/>
              </a:p>
              <a:p>
                <a:r>
                  <a:rPr lang="pt-BR" b="1" dirty="0" smtClean="0"/>
                  <a:t>--------------------------------------------------------------------------------------------------------</a:t>
                </a:r>
              </a:p>
              <a:p>
                <a:r>
                  <a:rPr lang="pt-BR" dirty="0"/>
                  <a:t>Matricial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pt-BR" dirty="0"/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=[50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5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pt-BR" dirty="0"/>
                  <a:t> 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=[50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1]</m:t>
                    </m:r>
                  </m:oMath>
                </a14:m>
                <a:r>
                  <a:rPr lang="pt-BR" dirty="0"/>
                  <a:t>	</a:t>
                </a:r>
              </a:p>
              <a:p>
                <a:r>
                  <a:rPr lang="pt-BR" dirty="0"/>
                  <a:t> 			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=[50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pt-BR" dirty="0"/>
                  <a:t>	</a:t>
                </a:r>
                <a:r>
                  <a:rPr lang="pt-BR" dirty="0" smtClean="0"/>
                  <a:t>(</a:t>
                </a:r>
                <a:r>
                  <a:rPr lang="pt-BR" b="1" dirty="0" smtClean="0"/>
                  <a:t>3º </a:t>
                </a:r>
                <a:r>
                  <a:rPr lang="pt-BR" b="1" dirty="0"/>
                  <a:t>Nível</a:t>
                </a:r>
                <a:r>
                  <a:rPr lang="pt-BR" dirty="0"/>
                  <a:t>)</a:t>
                </a:r>
              </a:p>
              <a:p>
                <a:r>
                  <a:rPr lang="pt-BR" dirty="0" err="1"/>
                  <a:t>Elem</a:t>
                </a:r>
                <a:r>
                  <a:rPr lang="pt-BR" dirty="0"/>
                  <a:t> x </a:t>
                </a:r>
                <a:r>
                  <a:rPr lang="pt-BR" dirty="0" err="1"/>
                  <a:t>Elem</a:t>
                </a:r>
                <a:r>
                  <a:rPr lang="pt-B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dirty="0"/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=[5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pt-BR" dirty="0"/>
              </a:p>
            </p:txBody>
          </p:sp>
        </mc:Choice>
        <mc:Fallback xmlns="">
          <p:sp>
            <p:nvSpPr>
              <p:cNvPr id="3" name="Espaço Reservado para Conteúd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6400" y="640080"/>
                <a:ext cx="11277600" cy="5455920"/>
              </a:xfrm>
              <a:blipFill>
                <a:blip r:embed="rId2"/>
                <a:stretch>
                  <a:fillRect l="-1027" t="-2570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25868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6400" y="76200"/>
            <a:ext cx="11277600" cy="533400"/>
          </a:xfrm>
        </p:spPr>
        <p:txBody>
          <a:bodyPr>
            <a:normAutofit/>
          </a:bodyPr>
          <a:lstStyle/>
          <a:p>
            <a:r>
              <a:rPr lang="pt-BR" dirty="0" err="1" smtClean="0"/>
              <a:t>Forward</a:t>
            </a:r>
            <a:r>
              <a:rPr lang="pt-BR" dirty="0" smtClean="0"/>
              <a:t> </a:t>
            </a:r>
            <a:r>
              <a:rPr lang="pt-BR" dirty="0" err="1" smtClean="0"/>
              <a:t>Pass</a:t>
            </a:r>
            <a:r>
              <a:rPr lang="pt-BR" dirty="0" smtClean="0"/>
              <a:t> (uma amostra de entrada apenas) – II</a:t>
            </a:r>
            <a:endParaRPr lang="pt-BR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/>
              <p:cNvSpPr>
                <a:spLocks noGrp="1"/>
              </p:cNvSpPr>
              <p:nvPr>
                <p:ph idx="1"/>
              </p:nvPr>
            </p:nvSpPr>
            <p:spPr>
              <a:xfrm>
                <a:off x="406400" y="640080"/>
                <a:ext cx="11633200" cy="5455920"/>
              </a:xfrm>
            </p:spPr>
            <p:txBody>
              <a:bodyPr>
                <a:normAutofit/>
              </a:bodyPr>
              <a:lstStyle/>
              <a:p>
                <a:r>
                  <a:rPr lang="pt-BR" dirty="0" smtClean="0"/>
                  <a:t> 			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=[50 </m:t>
                    </m:r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1]</m:t>
                    </m:r>
                  </m:oMath>
                </a14:m>
                <a:endParaRPr lang="pt-BR" dirty="0" smtClean="0"/>
              </a:p>
              <a:p>
                <a:r>
                  <a:rPr lang="pt-BR" b="1" dirty="0" smtClean="0"/>
                  <a:t>--------------------------------------------------------------------------------------------------------</a:t>
                </a:r>
              </a:p>
              <a:p>
                <a:r>
                  <a:rPr lang="pt-BR" dirty="0" smtClean="0"/>
                  <a:t>Matricial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sSup>
                      <m:sSup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pt-BR" dirty="0" smtClean="0"/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=[25 </m:t>
                    </m:r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50]</m:t>
                    </m:r>
                  </m:oMath>
                </a14:m>
                <a:r>
                  <a:rPr lang="pt-BR" dirty="0" smtClean="0"/>
                  <a:t> 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=[25 </m:t>
                    </m:r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1]</m:t>
                    </m:r>
                  </m:oMath>
                </a14:m>
                <a:endParaRPr lang="pt-BR" dirty="0" smtClean="0"/>
              </a:p>
              <a:p>
                <a:r>
                  <a:rPr lang="pt-BR" dirty="0"/>
                  <a:t> </a:t>
                </a:r>
                <a:r>
                  <a:rPr lang="pt-BR" dirty="0" smtClean="0"/>
                  <a:t>			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=[25 </m:t>
                    </m:r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1]</m:t>
                    </m:r>
                  </m:oMath>
                </a14:m>
                <a:r>
                  <a:rPr lang="pt-BR" dirty="0" smtClean="0"/>
                  <a:t>	(</a:t>
                </a:r>
                <a:r>
                  <a:rPr lang="pt-BR" b="1" dirty="0" smtClean="0"/>
                  <a:t>4º Nível</a:t>
                </a:r>
                <a:r>
                  <a:rPr lang="pt-BR" dirty="0" smtClean="0"/>
                  <a:t>)</a:t>
                </a:r>
              </a:p>
              <a:p>
                <a:r>
                  <a:rPr lang="pt-BR" dirty="0" err="1" smtClean="0"/>
                  <a:t>Elem</a:t>
                </a:r>
                <a:r>
                  <a:rPr lang="pt-BR" dirty="0" smtClean="0"/>
                  <a:t> x </a:t>
                </a:r>
                <a:r>
                  <a:rPr lang="pt-BR" dirty="0" err="1" smtClean="0"/>
                  <a:t>Elem</a:t>
                </a:r>
                <a:r>
                  <a:rPr lang="pt-BR" dirty="0" smtClean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𝑓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dirty="0" smtClean="0"/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pt-BR" b="0" i="1" smtClean="0">
                        <a:latin typeface="Cambria Math" panose="02040503050406030204" pitchFamily="18" charset="0"/>
                      </a:rPr>
                      <m:t>=[25 </m:t>
                    </m:r>
                    <m:r>
                      <m:rPr>
                        <m:sty m:val="p"/>
                      </m:rPr>
                      <a:rPr lang="pt-BR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 1]</m:t>
                    </m:r>
                  </m:oMath>
                </a14:m>
                <a:endParaRPr lang="pt-BR" dirty="0" smtClean="0"/>
              </a:p>
              <a:p>
                <a:r>
                  <a:rPr lang="pt-BR" b="1" dirty="0" smtClean="0"/>
                  <a:t>--------------------------------------------------------------------------------------------------------</a:t>
                </a:r>
              </a:p>
              <a:p>
                <a:r>
                  <a:rPr lang="pt-BR" dirty="0"/>
                  <a:t>Matricial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p>
                    </m:sSup>
                  </m:oMath>
                </a14:m>
                <a:r>
                  <a:rPr lang="pt-BR" dirty="0"/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𝑊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</m:t>
                    </m:r>
                    <m:r>
                      <a:rPr lang="pt-BR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2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pt-BR" dirty="0"/>
                  <a:t> 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𝑏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</m:t>
                    </m:r>
                    <m:r>
                      <a:rPr lang="pt-BR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1]</m:t>
                    </m:r>
                  </m:oMath>
                </a14:m>
                <a:endParaRPr lang="pt-BR" dirty="0"/>
              </a:p>
              <a:p>
                <a:r>
                  <a:rPr lang="pt-BR" dirty="0"/>
                  <a:t> 			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lang="pt-BR" dirty="0"/>
                  <a:t>	</a:t>
                </a:r>
                <a:r>
                  <a:rPr lang="pt-BR" dirty="0" smtClean="0"/>
                  <a:t>(</a:t>
                </a:r>
                <a:r>
                  <a:rPr lang="pt-BR" b="1" dirty="0" smtClean="0"/>
                  <a:t>5º </a:t>
                </a:r>
                <a:r>
                  <a:rPr lang="pt-BR" b="1" dirty="0"/>
                  <a:t>Nível</a:t>
                </a:r>
                <a:r>
                  <a:rPr lang="pt-BR" dirty="0"/>
                  <a:t>)</a:t>
                </a:r>
              </a:p>
              <a:p>
                <a:r>
                  <a:rPr lang="pt-BR" dirty="0" err="1"/>
                  <a:t>Elem</a:t>
                </a:r>
                <a:r>
                  <a:rPr lang="pt-BR" dirty="0"/>
                  <a:t> x </a:t>
                </a:r>
                <a:r>
                  <a:rPr lang="pt-BR" dirty="0" err="1"/>
                  <a:t>Elem</a:t>
                </a:r>
                <a:r>
                  <a:rPr lang="pt-BR" dirty="0"/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𝑓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(</m:t>
                    </m:r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𝑍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pt-BR" dirty="0"/>
                  <a:t>		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pt-BR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𝐴</m:t>
                        </m:r>
                      </m:e>
                      <m:sup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pt-BR" i="1">
                        <a:latin typeface="Cambria Math" panose="02040503050406030204" pitchFamily="18" charset="0"/>
                      </a:rPr>
                      <m:t>=[</m:t>
                    </m:r>
                    <m:r>
                      <a:rPr lang="pt-BR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pt-BR">
                        <a:latin typeface="Cambria Math" panose="02040503050406030204" pitchFamily="18" charset="0"/>
                      </a:rPr>
                      <m:t>x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lang="pt-BR" dirty="0" smtClean="0"/>
              </a:p>
              <a:p>
                <a:r>
                  <a:rPr lang="pt-BR" b="1" dirty="0" smtClean="0"/>
                  <a:t>--------------------------------------------------------------------------------------------------------</a:t>
                </a:r>
              </a:p>
              <a:p>
                <a:r>
                  <a:rPr lang="pt-BR" dirty="0" err="1" smtClean="0"/>
                  <a:t>Elem</a:t>
                </a:r>
                <a:r>
                  <a:rPr lang="pt-BR" dirty="0" smtClean="0"/>
                  <a:t> x </a:t>
                </a:r>
                <a:r>
                  <a:rPr lang="pt-BR" dirty="0" err="1" smtClean="0"/>
                  <a:t>Elem</a:t>
                </a:r>
                <a:r>
                  <a:rPr lang="pt-BR" dirty="0" smtClean="0"/>
                  <a:t> </a:t>
                </a:r>
                <a14:m>
                  <m:oMath xmlns:m="http://schemas.openxmlformats.org/officeDocument/2006/math">
                    <m:r>
                      <a:rPr lang="pt-BR" b="0" i="1" smtClean="0">
                        <a:latin typeface="Cambria Math" panose="02040503050406030204" pitchFamily="18" charset="0"/>
                      </a:rPr>
                      <m:t>𝐸𝑟𝑟𝑜</m:t>
                    </m:r>
                    <m:r>
                      <a:rPr lang="pt-BR" b="0" i="1" smtClean="0">
                        <a:latin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nary>
                          <m:naryPr>
                            <m:chr m:val="∑"/>
                            <m:subHide m:val="on"/>
                            <m:supHide m:val="on"/>
                            <m:ctrlPr>
                              <a:rPr lang="pt-BR" b="0" i="1" smtClean="0">
                                <a:latin typeface="Cambria Math" panose="02040503050406030204" pitchFamily="18" charset="0"/>
                              </a:rPr>
                            </m:ctrlPr>
                          </m:naryPr>
                          <m:sub/>
                          <m:sup/>
                          <m:e>
                            <m:sSup>
                              <m:sSupPr>
                                <m:ctrlP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pPr>
                              <m:e>
                                <m:d>
                                  <m:dPr>
                                    <m:ctrlPr>
                                      <a:rPr lang="pt-BR" i="1">
                                        <a:latin typeface="Cambria Math" panose="02040503050406030204" pitchFamily="18" charset="0"/>
                                      </a:rPr>
                                    </m:ctrlPr>
                                  </m:dPr>
                                  <m:e>
                                    <m:sSup>
                                      <m:sSupPr>
                                        <m:ctrlPr>
                                          <a:rPr lang="pt-BR" i="1">
                                            <a:latin typeface="Cambria Math" panose="02040503050406030204" pitchFamily="18" charset="0"/>
                                          </a:rPr>
                                        </m:ctrlPr>
                                      </m:sSupPr>
                                      <m:e>
                                        <m:r>
                                          <a:rPr lang="pt-BR" i="1">
                                            <a:latin typeface="Cambria Math" panose="02040503050406030204" pitchFamily="18" charset="0"/>
                                          </a:rPr>
                                          <m:t>𝐴</m:t>
                                        </m:r>
                                      </m:e>
                                      <m:sup>
                                        <m:r>
                                          <a:rPr lang="pt-BR" i="1">
                                            <a:latin typeface="Cambria Math" panose="02040503050406030204" pitchFamily="18" charset="0"/>
                                          </a:rPr>
                                          <m:t>5</m:t>
                                        </m:r>
                                      </m:sup>
                                    </m:sSup>
                                    <m:r>
                                      <a:rPr lang="pt-BR" i="1">
                                        <a:latin typeface="Cambria Math" panose="02040503050406030204" pitchFamily="18" charset="0"/>
                                      </a:rPr>
                                      <m:t>−</m:t>
                                    </m:r>
                                    <m:r>
                                      <a:rPr lang="pt-BR" i="1">
                                        <a:latin typeface="Cambria Math" panose="02040503050406030204" pitchFamily="18" charset="0"/>
                                      </a:rPr>
                                      <m:t>𝑌</m:t>
                                    </m:r>
                                  </m:e>
                                </m:d>
                              </m:e>
                              <m:sup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nary>
                      </m:num>
                      <m:den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pt-BR" dirty="0" smtClean="0"/>
                  <a:t> ou </a:t>
                </a:r>
                <a14:m>
                  <m:oMath xmlns:m="http://schemas.openxmlformats.org/officeDocument/2006/math">
                    <m:nary>
                      <m:naryPr>
                        <m:chr m:val="∑"/>
                        <m:subHide m:val="on"/>
                        <m:supHide m:val="on"/>
                        <m:ctrlPr>
                          <a:rPr lang="pt-BR" b="0" i="1" smtClean="0">
                            <a:latin typeface="Cambria Math" panose="02040503050406030204" pitchFamily="18" charset="0"/>
                          </a:rPr>
                        </m:ctrlPr>
                      </m:naryPr>
                      <m:sub/>
                      <m:sup/>
                      <m:e>
                        <m:sSub>
                          <m:sSubPr>
                            <m:ctrlPr>
                              <a:rPr lang="pt-B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BR" b="0" i="1" smtClean="0">
                                <a:latin typeface="Cambria Math" panose="02040503050406030204" pitchFamily="18" charset="0"/>
                              </a:rPr>
                              <m:t>𝑌</m:t>
                            </m:r>
                          </m:e>
                          <m:sub>
                            <m:r>
                              <a:rPr lang="pt-BR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func>
                          <m:funcPr>
                            <m:ctrlPr>
                              <a:rPr lang="pt-BR" b="0" i="1" smtClean="0">
                                <a:latin typeface="Cambria Math" panose="020405030504060302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pt-BR" b="0" i="0" smtClean="0">
                                <a:latin typeface="Cambria Math" panose="02040503050406030204" pitchFamily="18" charset="0"/>
                              </a:rPr>
                              <m:t>log</m:t>
                            </m:r>
                          </m:fName>
                          <m:e>
                            <m:d>
                              <m:dPr>
                                <m:ctrlP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dPr>
                              <m:e>
                                <m:sSub>
                                  <m:sSubPr>
                                    <m:ctrlP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𝐴</m:t>
                                    </m:r>
                                  </m:e>
                                  <m:sub>
                                    <m:r>
                                      <a:rPr lang="pt-BR" b="0" i="1" smtClean="0">
                                        <a:latin typeface="Cambria Math" panose="02040503050406030204" pitchFamily="18" charset="0"/>
                                      </a:rPr>
                                      <m:t>𝑖</m:t>
                                    </m:r>
                                  </m:sub>
                                </m:sSub>
                              </m:e>
                            </m:d>
                          </m:e>
                        </m:func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d>
                          <m:dPr>
                            <m:ctrlPr>
                              <a:rPr lang="pt-BR" b="0" i="1" smtClean="0"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pt-BR" b="0" i="1" smtClean="0">
                                <a:latin typeface="Cambria Math" panose="02040503050406030204" pitchFamily="18" charset="0"/>
                              </a:rPr>
                              <m:t>1−</m:t>
                            </m:r>
                            <m:sSub>
                              <m:sSubPr>
                                <m:ctrlP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𝑌</m:t>
                                </m:r>
                              </m:e>
                              <m:sub>
                                <m:r>
                                  <a:rPr lang="pt-BR" b="0" i="1" smtClean="0">
                                    <a:latin typeface="Cambria Math" panose="02040503050406030204" pitchFamily="18" charset="0"/>
                                  </a:rPr>
                                  <m:t>𝑖</m:t>
                                </m:r>
                              </m:sub>
                            </m:sSub>
                          </m:e>
                        </m:d>
                        <m:r>
                          <m:rPr>
                            <m:sty m:val="p"/>
                          </m:rPr>
                          <a:rPr lang="pt-BR" b="0" i="0" smtClean="0">
                            <a:latin typeface="Cambria Math" panose="02040503050406030204" pitchFamily="18" charset="0"/>
                          </a:rPr>
                          <m:t>log</m:t>
                        </m:r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⁡(1−</m:t>
                        </m:r>
                        <m:sSub>
                          <m:sSubPr>
                            <m:ctrlPr>
                              <a:rPr lang="pt-BR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BR" b="0" i="1" smtClean="0">
                                <a:latin typeface="Cambria Math" panose="02040503050406030204" pitchFamily="18" charset="0"/>
                              </a:rPr>
                              <m:t>𝐴</m:t>
                            </m:r>
                          </m:e>
                          <m:sub>
                            <m:r>
                              <a:rPr lang="pt-BR" b="0" i="1" smtClean="0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pt-BR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e>
                    </m:nary>
                    <m:r>
                      <a:rPr lang="pt-BR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 smtClean="0"/>
                  <a:t>   [</a:t>
                </a:r>
                <a:r>
                  <a:rPr lang="pt-BR" dirty="0"/>
                  <a:t>1x1</a:t>
                </a:r>
                <a:r>
                  <a:rPr lang="pt-BR" dirty="0" smtClean="0"/>
                  <a:t>]</a:t>
                </a:r>
              </a:p>
            </p:txBody>
          </p:sp>
        </mc:Choice>
        <mc:Fallback xmlns="">
          <p:sp>
            <p:nvSpPr>
              <p:cNvPr id="3" name="Espaço Reservado para Conteúd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06400" y="640080"/>
                <a:ext cx="11633200" cy="5455920"/>
              </a:xfrm>
              <a:blipFill>
                <a:blip r:embed="rId2"/>
                <a:stretch>
                  <a:fillRect l="-996" t="-1899"/>
                </a:stretch>
              </a:blipFill>
            </p:spPr>
            <p:txBody>
              <a:bodyPr/>
              <a:lstStyle/>
              <a:p>
                <a:r>
                  <a:rPr lang="pt-B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2604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 smtClean="0"/>
              <a:t>Backward</a:t>
            </a:r>
            <a:r>
              <a:rPr lang="pt-BR" dirty="0" smtClean="0"/>
              <a:t> </a:t>
            </a:r>
            <a:r>
              <a:rPr lang="pt-BR" dirty="0" err="1" smtClean="0"/>
              <a:t>Pass</a:t>
            </a:r>
            <a:r>
              <a:rPr lang="pt-BR" dirty="0" smtClean="0"/>
              <a:t> – apenas com produtos matriciais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788687"/>
            <a:ext cx="11887053" cy="5916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7699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err="1" smtClean="0"/>
              <a:t>Forward</a:t>
            </a:r>
            <a:r>
              <a:rPr lang="pt-BR" dirty="0" smtClean="0"/>
              <a:t> </a:t>
            </a:r>
            <a:r>
              <a:rPr lang="pt-BR" dirty="0" err="1" smtClean="0"/>
              <a:t>Pass</a:t>
            </a:r>
            <a:r>
              <a:rPr lang="pt-BR" dirty="0" smtClean="0"/>
              <a:t> (todo o conjunto de amostras, 2000 neste caso) – I</a:t>
            </a:r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14" y="685800"/>
            <a:ext cx="2295525" cy="723900"/>
          </a:xfrm>
          <a:prstGeom prst="rect">
            <a:avLst/>
          </a:prstGeom>
        </p:spPr>
      </p:pic>
      <p:pic>
        <p:nvPicPr>
          <p:cNvPr id="7" name="Imagem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1385751"/>
            <a:ext cx="8839200" cy="1752600"/>
          </a:xfrm>
          <a:prstGeom prst="rect">
            <a:avLst/>
          </a:prstGeom>
        </p:spPr>
      </p:pic>
      <p:pic>
        <p:nvPicPr>
          <p:cNvPr id="8" name="Imagem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0" y="3352800"/>
            <a:ext cx="8801100" cy="1676400"/>
          </a:xfrm>
          <a:prstGeom prst="rect">
            <a:avLst/>
          </a:prstGeo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0575" y="4876800"/>
            <a:ext cx="8782050" cy="152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621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Agrupar 20"/>
          <p:cNvGrpSpPr/>
          <p:nvPr/>
        </p:nvGrpSpPr>
        <p:grpSpPr>
          <a:xfrm>
            <a:off x="152400" y="101600"/>
            <a:ext cx="11734800" cy="4775200"/>
            <a:chOff x="152400" y="76200"/>
            <a:chExt cx="11734800" cy="4775200"/>
          </a:xfrm>
        </p:grpSpPr>
        <p:graphicFrame>
          <p:nvGraphicFramePr>
            <p:cNvPr id="6" name="Chart 81"/>
            <p:cNvGraphicFramePr>
              <a:graphicFrameLocks/>
            </p:cNvGraphicFramePr>
            <p:nvPr>
              <p:extLst/>
            </p:nvPr>
          </p:nvGraphicFramePr>
          <p:xfrm>
            <a:off x="152400" y="76200"/>
            <a:ext cx="11734800" cy="4775200"/>
          </p:xfrm>
          <a:graphic>
            <a:graphicData uri="http://schemas.openxmlformats.org/drawingml/2006/chart">
              <c:chart xmlns:c="http://schemas.openxmlformats.org/drawingml/2006/chart" xmlns:r="http://schemas.openxmlformats.org/officeDocument/2006/relationships" r:id="rId3"/>
            </a:graphicData>
          </a:graphic>
        </p:graphicFrame>
        <p:sp>
          <p:nvSpPr>
            <p:cNvPr id="54" name="Retângulo 53"/>
            <p:cNvSpPr/>
            <p:nvPr/>
          </p:nvSpPr>
          <p:spPr>
            <a:xfrm>
              <a:off x="9723637" y="238780"/>
              <a:ext cx="1325363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800" b="1" dirty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Volume</a:t>
              </a:r>
              <a:endParaRPr lang="en-US" sz="28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sp>
        <p:nvSpPr>
          <p:cNvPr id="202755" name="Title 1"/>
          <p:cNvSpPr>
            <a:spLocks noGrp="1"/>
          </p:cNvSpPr>
          <p:nvPr>
            <p:ph type="title"/>
          </p:nvPr>
        </p:nvSpPr>
        <p:spPr>
          <a:xfrm>
            <a:off x="406400" y="76200"/>
            <a:ext cx="9118600" cy="762000"/>
          </a:xfrm>
        </p:spPr>
        <p:txBody>
          <a:bodyPr>
            <a:normAutofit fontScale="90000"/>
          </a:bodyPr>
          <a:lstStyle/>
          <a:p>
            <a:r>
              <a:rPr lang="en-US" dirty="0" smtClean="0">
                <a:ea typeface="ＭＳ Ｐゴシック" pitchFamily="34" charset="-128"/>
              </a:rPr>
              <a:t>A </a:t>
            </a:r>
            <a:r>
              <a:rPr lang="en-US" dirty="0" err="1" smtClean="0">
                <a:ea typeface="ＭＳ Ｐゴシック" pitchFamily="34" charset="-128"/>
              </a:rPr>
              <a:t>Dinâmica</a:t>
            </a:r>
            <a:r>
              <a:rPr lang="en-US" dirty="0" smtClean="0">
                <a:ea typeface="ＭＳ Ｐゴシック" pitchFamily="34" charset="-128"/>
              </a:rPr>
              <a:t> da </a:t>
            </a:r>
            <a:r>
              <a:rPr lang="en-US" dirty="0" err="1" smtClean="0">
                <a:ea typeface="ＭＳ Ｐゴシック" pitchFamily="34" charset="-128"/>
              </a:rPr>
              <a:t>Evolução</a:t>
            </a:r>
            <a:r>
              <a:rPr lang="en-US" dirty="0" smtClean="0">
                <a:ea typeface="ＭＳ Ｐゴシック" pitchFamily="34" charset="-128"/>
              </a:rPr>
              <a:t> </a:t>
            </a:r>
            <a:r>
              <a:rPr lang="en-US" dirty="0" err="1" smtClean="0">
                <a:ea typeface="ＭＳ Ｐゴシック" pitchFamily="34" charset="-128"/>
              </a:rPr>
              <a:t>Tecnológica</a:t>
            </a:r>
            <a:r>
              <a:rPr lang="en-US" dirty="0" smtClean="0">
                <a:ea typeface="ＭＳ Ｐゴシック" pitchFamily="34" charset="-128"/>
              </a:rPr>
              <a:t>: Uma </a:t>
            </a:r>
            <a:r>
              <a:rPr lang="en-US" dirty="0" err="1" smtClean="0">
                <a:ea typeface="ＭＳ Ｐゴシック" pitchFamily="34" charset="-128"/>
              </a:rPr>
              <a:t>Perspectiva</a:t>
            </a:r>
            <a:r>
              <a:rPr lang="en-US" dirty="0" smtClean="0">
                <a:ea typeface="ＭＳ Ｐゴシック" pitchFamily="34" charset="-128"/>
              </a:rPr>
              <a:t> </a:t>
            </a:r>
            <a:r>
              <a:rPr lang="en-US" dirty="0" err="1" smtClean="0">
                <a:ea typeface="ＭＳ Ｐゴシック" pitchFamily="34" charset="-128"/>
              </a:rPr>
              <a:t>Histórica</a:t>
            </a:r>
            <a:endParaRPr lang="en-US" sz="2400" dirty="0">
              <a:ea typeface="ＭＳ Ｐゴシック" pitchFamily="34" charset="-128"/>
            </a:endParaRPr>
          </a:p>
        </p:txBody>
      </p:sp>
      <p:sp>
        <p:nvSpPr>
          <p:cNvPr id="55" name="Retângulo 54"/>
          <p:cNvSpPr/>
          <p:nvPr/>
        </p:nvSpPr>
        <p:spPr>
          <a:xfrm>
            <a:off x="9525000" y="6106181"/>
            <a:ext cx="1822165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sz="2800" b="1" dirty="0" err="1">
                <a:solidFill>
                  <a:srgbClr val="FFFFFF"/>
                </a:solidFill>
                <a:latin typeface="Calibri"/>
                <a:ea typeface="ＭＳ Ｐゴシック" pitchFamily="34" charset="-128"/>
                <a:cs typeface="Arial" panose="020B0604020202020204" pitchFamily="34" charset="0"/>
              </a:rPr>
              <a:t>Velocidade</a:t>
            </a:r>
            <a:endParaRPr lang="en-US" sz="2800" b="1" dirty="0">
              <a:solidFill>
                <a:srgbClr val="FFFFFF"/>
              </a:solidFill>
              <a:latin typeface="Calibri"/>
              <a:cs typeface="Arial" panose="020B0604020202020204" pitchFamily="34" charset="0"/>
            </a:endParaRPr>
          </a:p>
        </p:txBody>
      </p:sp>
      <p:grpSp>
        <p:nvGrpSpPr>
          <p:cNvPr id="2" name="Agrupar 1"/>
          <p:cNvGrpSpPr/>
          <p:nvPr/>
        </p:nvGrpSpPr>
        <p:grpSpPr>
          <a:xfrm>
            <a:off x="228600" y="3429000"/>
            <a:ext cx="1733114" cy="2130991"/>
            <a:chOff x="552886" y="3429000"/>
            <a:chExt cx="1733114" cy="2130991"/>
          </a:xfrm>
        </p:grpSpPr>
        <p:pic>
          <p:nvPicPr>
            <p:cNvPr id="24" name="Picture 4" descr="Imagem relacionada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5165" y="4572000"/>
              <a:ext cx="1628557" cy="9879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Retângulo 24"/>
            <p:cNvSpPr/>
            <p:nvPr/>
          </p:nvSpPr>
          <p:spPr>
            <a:xfrm>
              <a:off x="552886" y="3429000"/>
              <a:ext cx="1733114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20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100.000 A.C.: </a:t>
              </a:r>
              <a:r>
                <a:rPr lang="en-US" sz="20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Linguagem</a:t>
              </a:r>
              <a:endParaRPr lang="en-US" sz="20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grpSp>
        <p:nvGrpSpPr>
          <p:cNvPr id="3" name="Agrupar 2"/>
          <p:cNvGrpSpPr/>
          <p:nvPr/>
        </p:nvGrpSpPr>
        <p:grpSpPr>
          <a:xfrm>
            <a:off x="2286000" y="3200400"/>
            <a:ext cx="1600200" cy="2332864"/>
            <a:chOff x="2667000" y="3200400"/>
            <a:chExt cx="1600200" cy="2332864"/>
          </a:xfrm>
        </p:grpSpPr>
        <p:pic>
          <p:nvPicPr>
            <p:cNvPr id="26" name="Picture 2" descr="Imagem relacionada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67000" y="4562476"/>
              <a:ext cx="1600200" cy="9707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7" name="Retângulo 26"/>
            <p:cNvSpPr/>
            <p:nvPr/>
          </p:nvSpPr>
          <p:spPr>
            <a:xfrm>
              <a:off x="2781300" y="3200400"/>
              <a:ext cx="1371600" cy="7078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20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5.000 A.C.: </a:t>
              </a:r>
              <a:r>
                <a:rPr lang="en-US" sz="20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Escrita</a:t>
              </a:r>
              <a:endParaRPr lang="en-US" sz="20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grpSp>
        <p:nvGrpSpPr>
          <p:cNvPr id="13" name="Agrupar 12"/>
          <p:cNvGrpSpPr/>
          <p:nvPr/>
        </p:nvGrpSpPr>
        <p:grpSpPr>
          <a:xfrm>
            <a:off x="6019800" y="1164361"/>
            <a:ext cx="1904999" cy="4674027"/>
            <a:chOff x="6248400" y="1164361"/>
            <a:chExt cx="1904999" cy="4674027"/>
          </a:xfrm>
        </p:grpSpPr>
        <p:sp>
          <p:nvSpPr>
            <p:cNvPr id="34" name="Retângulo 33"/>
            <p:cNvSpPr/>
            <p:nvPr/>
          </p:nvSpPr>
          <p:spPr>
            <a:xfrm>
              <a:off x="6248400" y="1164361"/>
              <a:ext cx="1904999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20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Séc.XX</a:t>
              </a:r>
              <a:r>
                <a:rPr lang="en-US" sz="20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: </a:t>
              </a:r>
              <a:r>
                <a:rPr lang="en-US" sz="20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Revolução</a:t>
              </a:r>
              <a:r>
                <a:rPr lang="en-US" sz="20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 da </a:t>
              </a:r>
              <a:r>
                <a:rPr lang="en-US" sz="20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Informação</a:t>
              </a:r>
              <a:endParaRPr lang="en-US" sz="20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  <p:grpSp>
          <p:nvGrpSpPr>
            <p:cNvPr id="11" name="Agrupar 10"/>
            <p:cNvGrpSpPr/>
            <p:nvPr/>
          </p:nvGrpSpPr>
          <p:grpSpPr>
            <a:xfrm>
              <a:off x="6344837" y="2266890"/>
              <a:ext cx="1712124" cy="1314510"/>
              <a:chOff x="6344837" y="2190690"/>
              <a:chExt cx="1712124" cy="1314510"/>
            </a:xfrm>
          </p:grpSpPr>
          <p:pic>
            <p:nvPicPr>
              <p:cNvPr id="33" name="Picture 2" descr="Resultado de imagem para von neumann caricature"/>
              <p:cNvPicPr>
                <a:picLocks noChangeAspect="1" noChangeArrowheads="1"/>
              </p:cNvPicPr>
              <p:nvPr/>
            </p:nvPicPr>
            <p:blipFill>
              <a:blip r:embed="rId6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6593663" y="2637720"/>
                <a:ext cx="1214472" cy="86748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sp>
            <p:nvSpPr>
              <p:cNvPr id="35" name="Retângulo 34"/>
              <p:cNvSpPr/>
              <p:nvPr/>
            </p:nvSpPr>
            <p:spPr>
              <a:xfrm>
                <a:off x="6344837" y="2190690"/>
                <a:ext cx="1712124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n-US" sz="2000" b="1" dirty="0" smtClean="0">
                    <a:solidFill>
                      <a:srgbClr val="003366"/>
                    </a:solidFill>
                    <a:latin typeface="Calibri"/>
                    <a:ea typeface="ＭＳ Ｐゴシック" pitchFamily="34" charset="-128"/>
                    <a:cs typeface="Arial" panose="020B0604020202020204" pitchFamily="34" charset="0"/>
                  </a:rPr>
                  <a:t>Von Neumann</a:t>
                </a:r>
                <a:endParaRPr lang="en-US" sz="2000" b="1" dirty="0">
                  <a:solidFill>
                    <a:srgbClr val="003366"/>
                  </a:solidFill>
                  <a:latin typeface="Calibri"/>
                  <a:cs typeface="Arial" panose="020B0604020202020204" pitchFamily="34" charset="0"/>
                </a:endParaRPr>
              </a:p>
            </p:txBody>
          </p:sp>
        </p:grpSp>
        <p:grpSp>
          <p:nvGrpSpPr>
            <p:cNvPr id="12" name="Agrupar 11"/>
            <p:cNvGrpSpPr/>
            <p:nvPr/>
          </p:nvGrpSpPr>
          <p:grpSpPr>
            <a:xfrm>
              <a:off x="6419427" y="4019490"/>
              <a:ext cx="1562945" cy="1818898"/>
              <a:chOff x="6419427" y="4019490"/>
              <a:chExt cx="1562945" cy="1818898"/>
            </a:xfrm>
          </p:grpSpPr>
          <p:pic>
            <p:nvPicPr>
              <p:cNvPr id="32" name="Imagem 31"/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6706434" y="4461311"/>
                <a:ext cx="988931" cy="1377077"/>
              </a:xfrm>
              <a:prstGeom prst="rect">
                <a:avLst/>
              </a:prstGeom>
            </p:spPr>
          </p:pic>
          <p:sp>
            <p:nvSpPr>
              <p:cNvPr id="36" name="Retângulo 35"/>
              <p:cNvSpPr/>
              <p:nvPr/>
            </p:nvSpPr>
            <p:spPr>
              <a:xfrm>
                <a:off x="6419427" y="4019490"/>
                <a:ext cx="1562945" cy="4001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n-US" sz="2000" b="1" dirty="0" smtClean="0">
                    <a:solidFill>
                      <a:srgbClr val="003366"/>
                    </a:solidFill>
                    <a:latin typeface="Calibri"/>
                    <a:ea typeface="ＭＳ Ｐゴシック" pitchFamily="34" charset="-128"/>
                    <a:cs typeface="Arial" panose="020B0604020202020204" pitchFamily="34" charset="0"/>
                  </a:rPr>
                  <a:t>Allan Turing</a:t>
                </a:r>
                <a:endParaRPr lang="en-US" sz="2000" b="1" dirty="0">
                  <a:solidFill>
                    <a:srgbClr val="003366"/>
                  </a:solidFill>
                  <a:latin typeface="Calibri"/>
                  <a:cs typeface="Arial" panose="020B0604020202020204" pitchFamily="34" charset="0"/>
                </a:endParaRPr>
              </a:p>
            </p:txBody>
          </p:sp>
        </p:grpSp>
      </p:grpSp>
      <p:grpSp>
        <p:nvGrpSpPr>
          <p:cNvPr id="4" name="Agrupar 3"/>
          <p:cNvGrpSpPr/>
          <p:nvPr/>
        </p:nvGrpSpPr>
        <p:grpSpPr>
          <a:xfrm>
            <a:off x="4190998" y="1791543"/>
            <a:ext cx="1600200" cy="4167932"/>
            <a:chOff x="4495798" y="1791543"/>
            <a:chExt cx="1600200" cy="4167932"/>
          </a:xfrm>
        </p:grpSpPr>
        <p:pic>
          <p:nvPicPr>
            <p:cNvPr id="5122" name="Picture 2" descr="Resultado de imagem para hollerith machine"/>
            <p:cNvPicPr>
              <a:picLocks noChangeAspect="1" noChangeArrowheads="1"/>
            </p:cNvPicPr>
            <p:nvPr/>
          </p:nvPicPr>
          <p:blipFill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633599" y="4038600"/>
              <a:ext cx="1324603" cy="19208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30" name="Retângulo 29"/>
            <p:cNvSpPr/>
            <p:nvPr/>
          </p:nvSpPr>
          <p:spPr>
            <a:xfrm>
              <a:off x="4495798" y="1791543"/>
              <a:ext cx="1600200" cy="101566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20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Séc.XIX</a:t>
              </a:r>
              <a:r>
                <a:rPr lang="en-US" sz="20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: </a:t>
              </a:r>
            </a:p>
            <a:p>
              <a:pPr algn="ctr">
                <a:defRPr/>
              </a:pPr>
              <a:r>
                <a:rPr lang="en-US" sz="20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Revolução</a:t>
              </a:r>
              <a:r>
                <a:rPr lang="en-US" sz="20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 Industrial</a:t>
              </a:r>
              <a:endParaRPr lang="en-US" sz="20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  <p:sp>
          <p:nvSpPr>
            <p:cNvPr id="31" name="Retângulo 30"/>
            <p:cNvSpPr/>
            <p:nvPr/>
          </p:nvSpPr>
          <p:spPr>
            <a:xfrm>
              <a:off x="4723017" y="2927627"/>
              <a:ext cx="11430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20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Babbage</a:t>
              </a:r>
              <a:endParaRPr lang="en-US" sz="20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  <p:sp>
          <p:nvSpPr>
            <p:cNvPr id="37" name="Retângulo 36"/>
            <p:cNvSpPr/>
            <p:nvPr/>
          </p:nvSpPr>
          <p:spPr>
            <a:xfrm>
              <a:off x="4723017" y="3327737"/>
              <a:ext cx="1143000" cy="40011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20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Hollerith</a:t>
              </a:r>
              <a:endParaRPr lang="en-US" sz="20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grpSp>
        <p:nvGrpSpPr>
          <p:cNvPr id="43" name="Agrupar 42"/>
          <p:cNvGrpSpPr/>
          <p:nvPr/>
        </p:nvGrpSpPr>
        <p:grpSpPr>
          <a:xfrm>
            <a:off x="8174377" y="3327737"/>
            <a:ext cx="2003809" cy="1917828"/>
            <a:chOff x="6801481" y="254913"/>
            <a:chExt cx="2003809" cy="1917828"/>
          </a:xfrm>
        </p:grpSpPr>
        <p:pic>
          <p:nvPicPr>
            <p:cNvPr id="46" name="Picture 2" descr="Resultado de imagem para The Economist Technology Quarterly â the rise and plateau of transistor power."/>
            <p:cNvPicPr>
              <a:picLocks noChangeAspect="1" noChangeArrowheads="1"/>
            </p:cNvPicPr>
            <p:nvPr/>
          </p:nvPicPr>
          <p:blipFill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1481" y="762000"/>
              <a:ext cx="1984376" cy="14107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47" name="Retângulo 46"/>
            <p:cNvSpPr/>
            <p:nvPr/>
          </p:nvSpPr>
          <p:spPr>
            <a:xfrm>
              <a:off x="6934200" y="254913"/>
              <a:ext cx="1871090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2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Lei de Moore</a:t>
              </a:r>
              <a:r>
                <a:rPr lang="en-US" sz="2200" b="1" baseline="30000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1</a:t>
              </a:r>
              <a:endParaRPr lang="en-US" sz="2200" b="1" baseline="30000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sp>
        <p:nvSpPr>
          <p:cNvPr id="5" name="CaixaDeTexto 4"/>
          <p:cNvSpPr txBox="1"/>
          <p:nvPr/>
        </p:nvSpPr>
        <p:spPr>
          <a:xfrm>
            <a:off x="406400" y="6261556"/>
            <a:ext cx="4225837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>
                <a:solidFill>
                  <a:schemeClr val="bg1"/>
                </a:solidFill>
              </a:rPr>
              <a:t>1 </a:t>
            </a:r>
            <a:r>
              <a:rPr lang="pt-BR" sz="800" dirty="0" smtClean="0">
                <a:solidFill>
                  <a:schemeClr val="bg1"/>
                </a:solidFill>
              </a:rPr>
              <a:t>– Fonte: https</a:t>
            </a:r>
            <a:r>
              <a:rPr lang="pt-BR" sz="800" dirty="0">
                <a:solidFill>
                  <a:schemeClr val="bg1"/>
                </a:solidFill>
              </a:rPr>
              <a:t>://</a:t>
            </a:r>
            <a:r>
              <a:rPr lang="pt-BR" sz="800" dirty="0" smtClean="0">
                <a:solidFill>
                  <a:schemeClr val="bg1"/>
                </a:solidFill>
              </a:rPr>
              <a:t>www.economist.com/technology-quarterly/2016-03-12/after-moores-law</a:t>
            </a:r>
            <a:endParaRPr lang="pt-BR" sz="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4442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dirty="0" err="1"/>
              <a:t>Forward</a:t>
            </a:r>
            <a:r>
              <a:rPr lang="pt-BR" dirty="0"/>
              <a:t> </a:t>
            </a:r>
            <a:r>
              <a:rPr lang="pt-BR" dirty="0" err="1"/>
              <a:t>Pass</a:t>
            </a:r>
            <a:r>
              <a:rPr lang="pt-BR" dirty="0"/>
              <a:t> (todo o conjunto de amostras, 2000 neste caso) – </a:t>
            </a:r>
            <a:r>
              <a:rPr lang="pt-BR" dirty="0" smtClean="0"/>
              <a:t>II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7350" y="2476500"/>
            <a:ext cx="8858250" cy="1619250"/>
          </a:xfrm>
          <a:prstGeom prst="rect">
            <a:avLst/>
          </a:prstGeom>
        </p:spPr>
      </p:pic>
      <p:pic>
        <p:nvPicPr>
          <p:cNvPr id="5" name="Imagem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400" y="4147457"/>
            <a:ext cx="8848725" cy="1514475"/>
          </a:xfrm>
          <a:prstGeom prst="rect">
            <a:avLst/>
          </a:prstGeom>
        </p:spPr>
      </p:pic>
      <p:pic>
        <p:nvPicPr>
          <p:cNvPr id="10" name="Imagem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4025" y="755197"/>
            <a:ext cx="8724900" cy="1695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2069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6400" y="76200"/>
            <a:ext cx="11277600" cy="304800"/>
          </a:xfrm>
        </p:spPr>
        <p:txBody>
          <a:bodyPr>
            <a:normAutofit fontScale="90000"/>
          </a:bodyPr>
          <a:lstStyle/>
          <a:p>
            <a:r>
              <a:rPr lang="pt-BR" dirty="0" err="1" smtClean="0"/>
              <a:t>Backward</a:t>
            </a:r>
            <a:r>
              <a:rPr lang="pt-BR" dirty="0" smtClean="0"/>
              <a:t> </a:t>
            </a:r>
            <a:r>
              <a:rPr lang="pt-BR" dirty="0" err="1" smtClean="0"/>
              <a:t>Pass</a:t>
            </a:r>
            <a:r>
              <a:rPr lang="pt-BR" dirty="0" smtClean="0"/>
              <a:t> (todo o conjunto de amostras) (adaptação das operações matriciais)</a:t>
            </a:r>
            <a:endParaRPr lang="pt-BR" dirty="0"/>
          </a:p>
        </p:txBody>
      </p:sp>
      <p:pic>
        <p:nvPicPr>
          <p:cNvPr id="4" name="Imagem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452846"/>
            <a:ext cx="11099800" cy="62527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610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 err="1" smtClean="0"/>
              <a:t>Backward</a:t>
            </a:r>
            <a:r>
              <a:rPr lang="pt-BR" dirty="0" smtClean="0"/>
              <a:t> </a:t>
            </a:r>
            <a:r>
              <a:rPr lang="pt-BR" dirty="0" err="1" smtClean="0"/>
              <a:t>Pass</a:t>
            </a:r>
            <a:r>
              <a:rPr lang="pt-BR" dirty="0" smtClean="0"/>
              <a:t> – forma final otimizada – todo o conjunto de amostras – com produtos matriciais e elemento a elemento 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" y="788687"/>
            <a:ext cx="11887053" cy="5916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1363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Ajustes de Peso W e b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2775" y="609600"/>
            <a:ext cx="8324850" cy="5429250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1854200" y="5819775"/>
            <a:ext cx="3479800" cy="2762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/>
          <p:cNvSpPr/>
          <p:nvPr/>
        </p:nvSpPr>
        <p:spPr>
          <a:xfrm>
            <a:off x="8077200" y="5743575"/>
            <a:ext cx="355600" cy="35242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428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Ajustes de Peso W e b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29000" y="685800"/>
            <a:ext cx="8429625" cy="6029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74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Ajustes de Peso W e b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2125" y="862012"/>
            <a:ext cx="8667750" cy="5133975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7686674" y="4876799"/>
            <a:ext cx="2905125" cy="1142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18699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Ajustes de Peso W e b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4039" y="609600"/>
            <a:ext cx="7839075" cy="5581650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4114800" y="457200"/>
            <a:ext cx="27432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0205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Ajustes de Peso W e b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1800" y="857250"/>
            <a:ext cx="882015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0718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Ajustes de Peso W e b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200" y="914400"/>
            <a:ext cx="8686800" cy="5610225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3581400" y="685800"/>
            <a:ext cx="1447800" cy="457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715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406400" y="76200"/>
            <a:ext cx="2336800" cy="762000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Ajustes de Peso W e b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76200"/>
            <a:ext cx="8782050" cy="6715125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5638800" y="5943600"/>
            <a:ext cx="6400800" cy="914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578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32182" y="457200"/>
            <a:ext cx="4925618" cy="762000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/>
              <a:t>Nos últimos 70 anos a Lei de Moore garantiu o aumento contínuo dos volumes de dados! </a:t>
            </a:r>
          </a:p>
        </p:txBody>
      </p:sp>
      <p:sp>
        <p:nvSpPr>
          <p:cNvPr id="4" name="CaixaDeTexto 3"/>
          <p:cNvSpPr txBox="1"/>
          <p:nvPr/>
        </p:nvSpPr>
        <p:spPr>
          <a:xfrm>
            <a:off x="3046811" y="2477869"/>
            <a:ext cx="190420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poder de processamento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7237811" y="2353270"/>
            <a:ext cx="1904208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sofisticação das aplicações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5256611" y="4876800"/>
            <a:ext cx="1598613" cy="121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5181203" y="4876800"/>
            <a:ext cx="1828008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demanda de dados</a:t>
            </a:r>
          </a:p>
        </p:txBody>
      </p:sp>
      <p:cxnSp>
        <p:nvCxnSpPr>
          <p:cNvPr id="6" name="Conector de Seta Reta 5"/>
          <p:cNvCxnSpPr/>
          <p:nvPr/>
        </p:nvCxnSpPr>
        <p:spPr>
          <a:xfrm flipH="1" flipV="1">
            <a:off x="4150918" y="3276600"/>
            <a:ext cx="1791493" cy="1524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/>
          <p:cNvCxnSpPr/>
          <p:nvPr/>
        </p:nvCxnSpPr>
        <p:spPr>
          <a:xfrm>
            <a:off x="5028011" y="2801035"/>
            <a:ext cx="2210592" cy="139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e Seta Reta 20"/>
          <p:cNvCxnSpPr/>
          <p:nvPr/>
        </p:nvCxnSpPr>
        <p:spPr>
          <a:xfrm flipH="1">
            <a:off x="6247211" y="3352800"/>
            <a:ext cx="1789907" cy="1524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Agrupar 38"/>
          <p:cNvGrpSpPr/>
          <p:nvPr/>
        </p:nvGrpSpPr>
        <p:grpSpPr>
          <a:xfrm>
            <a:off x="2893619" y="2524125"/>
            <a:ext cx="2057400" cy="609600"/>
            <a:chOff x="685800" y="2895600"/>
            <a:chExt cx="2057400" cy="609600"/>
          </a:xfrm>
        </p:grpSpPr>
        <p:sp>
          <p:nvSpPr>
            <p:cNvPr id="38" name="Retângulo 37"/>
            <p:cNvSpPr/>
            <p:nvPr/>
          </p:nvSpPr>
          <p:spPr>
            <a:xfrm>
              <a:off x="685800" y="2895600"/>
              <a:ext cx="2057400" cy="609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CaixaDeTexto 25"/>
            <p:cNvSpPr txBox="1"/>
            <p:nvPr/>
          </p:nvSpPr>
          <p:spPr>
            <a:xfrm>
              <a:off x="933054" y="3015734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pt-BR" b="1" dirty="0" smtClean="0"/>
                <a:t>Velocidade</a:t>
              </a:r>
            </a:p>
          </p:txBody>
        </p:sp>
      </p:grpSp>
      <p:grpSp>
        <p:nvGrpSpPr>
          <p:cNvPr id="41" name="Agrupar 40"/>
          <p:cNvGrpSpPr/>
          <p:nvPr/>
        </p:nvGrpSpPr>
        <p:grpSpPr>
          <a:xfrm>
            <a:off x="7296545" y="2395538"/>
            <a:ext cx="1923655" cy="914400"/>
            <a:chOff x="6990952" y="691634"/>
            <a:chExt cx="1923655" cy="914400"/>
          </a:xfrm>
        </p:grpSpPr>
        <p:sp>
          <p:nvSpPr>
            <p:cNvPr id="40" name="Retângulo 39"/>
            <p:cNvSpPr/>
            <p:nvPr/>
          </p:nvSpPr>
          <p:spPr>
            <a:xfrm>
              <a:off x="6990952" y="691634"/>
              <a:ext cx="1923655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7162404" y="960819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 smtClean="0"/>
                <a:t>Variedade</a:t>
              </a:r>
            </a:p>
          </p:txBody>
        </p:sp>
      </p:grpSp>
      <p:grpSp>
        <p:nvGrpSpPr>
          <p:cNvPr id="43" name="Agrupar 42"/>
          <p:cNvGrpSpPr/>
          <p:nvPr/>
        </p:nvGrpSpPr>
        <p:grpSpPr>
          <a:xfrm>
            <a:off x="5257007" y="4943475"/>
            <a:ext cx="1752204" cy="914400"/>
            <a:chOff x="5105796" y="4333875"/>
            <a:chExt cx="1752204" cy="914400"/>
          </a:xfrm>
        </p:grpSpPr>
        <p:sp>
          <p:nvSpPr>
            <p:cNvPr id="42" name="Retângulo 41"/>
            <p:cNvSpPr/>
            <p:nvPr/>
          </p:nvSpPr>
          <p:spPr>
            <a:xfrm>
              <a:off x="5105796" y="4333875"/>
              <a:ext cx="1752204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CaixaDeTexto 27"/>
            <p:cNvSpPr txBox="1"/>
            <p:nvPr/>
          </p:nvSpPr>
          <p:spPr>
            <a:xfrm>
              <a:off x="5180807" y="4507468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 smtClean="0"/>
                <a:t>Volume</a:t>
              </a:r>
            </a:p>
          </p:txBody>
        </p:sp>
      </p:grpSp>
      <p:grpSp>
        <p:nvGrpSpPr>
          <p:cNvPr id="84" name="Agrupar 83"/>
          <p:cNvGrpSpPr/>
          <p:nvPr/>
        </p:nvGrpSpPr>
        <p:grpSpPr>
          <a:xfrm>
            <a:off x="152400" y="3581400"/>
            <a:ext cx="3466416" cy="2533710"/>
            <a:chOff x="152400" y="3581400"/>
            <a:chExt cx="3466416" cy="2533710"/>
          </a:xfrm>
        </p:grpSpPr>
        <p:grpSp>
          <p:nvGrpSpPr>
            <p:cNvPr id="82" name="Agrupar 81"/>
            <p:cNvGrpSpPr/>
            <p:nvPr/>
          </p:nvGrpSpPr>
          <p:grpSpPr>
            <a:xfrm>
              <a:off x="152400" y="3581400"/>
              <a:ext cx="3466416" cy="2413118"/>
              <a:chOff x="152400" y="3581400"/>
              <a:chExt cx="3466416" cy="2413118"/>
            </a:xfrm>
          </p:grpSpPr>
          <p:grpSp>
            <p:nvGrpSpPr>
              <p:cNvPr id="47" name="Agrupar 46"/>
              <p:cNvGrpSpPr/>
              <p:nvPr/>
            </p:nvGrpSpPr>
            <p:grpSpPr>
              <a:xfrm>
                <a:off x="152400" y="3581400"/>
                <a:ext cx="3466416" cy="2413118"/>
                <a:chOff x="152400" y="3581400"/>
                <a:chExt cx="3466416" cy="2413118"/>
              </a:xfrm>
            </p:grpSpPr>
            <p:graphicFrame>
              <p:nvGraphicFramePr>
                <p:cNvPr id="49" name="Chart 81"/>
                <p:cNvGraphicFramePr>
                  <a:graphicFrameLocks/>
                </p:cNvGraphicFramePr>
                <p:nvPr>
                  <p:extLst/>
                </p:nvPr>
              </p:nvGraphicFramePr>
              <p:xfrm>
                <a:off x="152400" y="3581400"/>
                <a:ext cx="3466416" cy="2413118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  <p:sp>
              <p:nvSpPr>
                <p:cNvPr id="50" name="Retângulo 49"/>
                <p:cNvSpPr/>
                <p:nvPr/>
              </p:nvSpPr>
              <p:spPr>
                <a:xfrm>
                  <a:off x="2046507" y="4343400"/>
                  <a:ext cx="1001493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sz="2000" b="1" dirty="0">
                      <a:solidFill>
                        <a:srgbClr val="003366"/>
                      </a:solidFill>
                      <a:latin typeface="Calibri"/>
                      <a:ea typeface="ＭＳ Ｐゴシック" pitchFamily="34" charset="-128"/>
                      <a:cs typeface="Arial" panose="020B0604020202020204" pitchFamily="34" charset="0"/>
                    </a:rPr>
                    <a:t>Volume</a:t>
                  </a:r>
                  <a:endParaRPr lang="en-US" sz="2000" b="1" dirty="0">
                    <a:solidFill>
                      <a:srgbClr val="003366"/>
                    </a:solidFill>
                    <a:latin typeface="Calibri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5" name="Retângulo 44"/>
              <p:cNvSpPr/>
              <p:nvPr/>
            </p:nvSpPr>
            <p:spPr>
              <a:xfrm>
                <a:off x="378340" y="4095690"/>
                <a:ext cx="1158715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200" b="1" dirty="0">
                    <a:solidFill>
                      <a:srgbClr val="003366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Big </a:t>
                </a:r>
                <a:r>
                  <a:rPr lang="en-US" sz="2200" b="1" dirty="0" smtClean="0">
                    <a:solidFill>
                      <a:srgbClr val="003366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Data</a:t>
                </a:r>
                <a:endParaRPr lang="pt-BR" sz="2200" dirty="0"/>
              </a:p>
            </p:txBody>
          </p:sp>
        </p:grpSp>
        <p:sp>
          <p:nvSpPr>
            <p:cNvPr id="51" name="Retângulo 50"/>
            <p:cNvSpPr/>
            <p:nvPr/>
          </p:nvSpPr>
          <p:spPr>
            <a:xfrm>
              <a:off x="2149060" y="5715000"/>
              <a:ext cx="135614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Velocidade</a:t>
              </a:r>
              <a:endParaRPr lang="en-US" sz="20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grpSp>
        <p:nvGrpSpPr>
          <p:cNvPr id="83" name="Agrupar 82"/>
          <p:cNvGrpSpPr/>
          <p:nvPr/>
        </p:nvGrpSpPr>
        <p:grpSpPr>
          <a:xfrm>
            <a:off x="5334000" y="596772"/>
            <a:ext cx="1984376" cy="1917828"/>
            <a:chOff x="6801481" y="254913"/>
            <a:chExt cx="1984376" cy="1917828"/>
          </a:xfrm>
        </p:grpSpPr>
        <p:pic>
          <p:nvPicPr>
            <p:cNvPr id="65" name="Picture 2" descr="Resultado de imagem para The Economist Technology Quarterly â the rise and plateau of transistor power.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1481" y="762000"/>
              <a:ext cx="1984376" cy="14107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6" name="Retângulo 65"/>
            <p:cNvSpPr/>
            <p:nvPr/>
          </p:nvSpPr>
          <p:spPr>
            <a:xfrm>
              <a:off x="6934200" y="254913"/>
              <a:ext cx="1728422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2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Lei de Moore</a:t>
              </a:r>
              <a:endParaRPr lang="en-US" sz="22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sp>
        <p:nvSpPr>
          <p:cNvPr id="87" name="TextBox 89"/>
          <p:cNvSpPr txBox="1">
            <a:spLocks noChangeArrowheads="1"/>
          </p:cNvSpPr>
          <p:nvPr/>
        </p:nvSpPr>
        <p:spPr bwMode="auto">
          <a:xfrm>
            <a:off x="262573" y="5153799"/>
            <a:ext cx="139024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rgbClr val="005E92"/>
                </a:solidFill>
                <a:latin typeface="Calibri" pitchFamily="34" charset="0"/>
                <a:ea typeface="ＭＳ Ｐゴシック" pitchFamily="34" charset="-128"/>
              </a:rPr>
              <a:t>TERABYTES</a:t>
            </a:r>
            <a:endParaRPr lang="en-US" dirty="0">
              <a:solidFill>
                <a:srgbClr val="005E92"/>
              </a:solidFill>
              <a:latin typeface="Calibri" pitchFamily="34" charset="0"/>
              <a:ea typeface="ＭＳ Ｐゴシック" pitchFamily="34" charset="-128"/>
            </a:endParaRPr>
          </a:p>
        </p:txBody>
      </p:sp>
      <p:sp>
        <p:nvSpPr>
          <p:cNvPr id="88" name="TextBox 90"/>
          <p:cNvSpPr txBox="1">
            <a:spLocks noChangeArrowheads="1"/>
          </p:cNvSpPr>
          <p:nvPr/>
        </p:nvSpPr>
        <p:spPr bwMode="auto">
          <a:xfrm>
            <a:off x="1362136" y="4743510"/>
            <a:ext cx="14033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rgbClr val="005E92"/>
                </a:solidFill>
                <a:latin typeface="Calibri" pitchFamily="34" charset="0"/>
                <a:ea typeface="ＭＳ Ｐゴシック" pitchFamily="34" charset="-128"/>
              </a:rPr>
              <a:t>PETABYTES</a:t>
            </a:r>
            <a:endParaRPr lang="en-US" dirty="0">
              <a:solidFill>
                <a:srgbClr val="005E92"/>
              </a:solidFill>
              <a:latin typeface="Calibri" pitchFamily="34" charset="0"/>
              <a:ea typeface="ＭＳ Ｐゴシック" pitchFamily="34" charset="-128"/>
            </a:endParaRPr>
          </a:p>
        </p:txBody>
      </p:sp>
      <p:sp>
        <p:nvSpPr>
          <p:cNvPr id="89" name="TextBox 91"/>
          <p:cNvSpPr txBox="1">
            <a:spLocks noChangeArrowheads="1"/>
          </p:cNvSpPr>
          <p:nvPr/>
        </p:nvSpPr>
        <p:spPr bwMode="auto">
          <a:xfrm>
            <a:off x="2323307" y="3956374"/>
            <a:ext cx="114062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rgbClr val="005E92"/>
                </a:solidFill>
                <a:latin typeface="Calibri" pitchFamily="34" charset="0"/>
                <a:ea typeface="ＭＳ Ｐゴシック" pitchFamily="34" charset="-128"/>
              </a:rPr>
              <a:t>EXABYTES</a:t>
            </a:r>
            <a:endParaRPr lang="en-US" sz="1000" dirty="0">
              <a:solidFill>
                <a:srgbClr val="005E92"/>
              </a:solidFill>
              <a:latin typeface="Calibri" pitchFamily="34" charset="0"/>
              <a:ea typeface="ＭＳ Ｐゴシック" pitchFamily="34" charset="-128"/>
            </a:endParaRPr>
          </a:p>
        </p:txBody>
      </p:sp>
      <p:sp>
        <p:nvSpPr>
          <p:cNvPr id="55" name="Título 1"/>
          <p:cNvSpPr txBox="1">
            <a:spLocks/>
          </p:cNvSpPr>
          <p:nvPr/>
        </p:nvSpPr>
        <p:spPr bwMode="auto">
          <a:xfrm>
            <a:off x="9094888" y="1447800"/>
            <a:ext cx="2765225" cy="21431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82500" lnSpcReduction="20000"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/>
            <a:r>
              <a:rPr lang="pt-BR" dirty="0" smtClean="0"/>
              <a:t>A limitação ao desenvolvimento de novos aplicativos ficou na variedade dos problemas: estruturados e bem definidos!</a:t>
            </a:r>
            <a:endParaRPr lang="pt-BR" dirty="0"/>
          </a:p>
        </p:txBody>
      </p:sp>
      <p:pic>
        <p:nvPicPr>
          <p:cNvPr id="56" name="Picture 2" descr="https://architekeng.com.br/wp-content/uploads/2018/03/FLUXODEACE_ENGF.jpg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7654" y="3736065"/>
            <a:ext cx="2779692" cy="2131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65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Ajustes de Peso W e b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990600"/>
            <a:ext cx="9048750" cy="3143250"/>
          </a:xfrm>
          <a:prstGeom prst="rect">
            <a:avLst/>
          </a:prstGeom>
        </p:spPr>
      </p:pic>
      <p:sp>
        <p:nvSpPr>
          <p:cNvPr id="4" name="Retângulo 3"/>
          <p:cNvSpPr/>
          <p:nvPr/>
        </p:nvSpPr>
        <p:spPr>
          <a:xfrm>
            <a:off x="1219200" y="838200"/>
            <a:ext cx="1219200" cy="685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4632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Ajuste final – </a:t>
            </a:r>
            <a:r>
              <a:rPr lang="pt-BR" dirty="0" smtClean="0">
                <a:latin typeface="Symbol" panose="05050102010706020507" pitchFamily="18" charset="2"/>
              </a:rPr>
              <a:t>a</a:t>
            </a:r>
            <a:r>
              <a:rPr lang="pt-BR" dirty="0" smtClean="0"/>
              <a:t> é a taxa de aprendizado</a:t>
            </a:r>
            <a:endParaRPr lang="pt-BR" dirty="0"/>
          </a:p>
        </p:txBody>
      </p:sp>
      <p:pic>
        <p:nvPicPr>
          <p:cNvPr id="3" name="Imagem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0600" y="819150"/>
            <a:ext cx="3390900" cy="2857500"/>
          </a:xfrm>
          <a:prstGeom prst="rect">
            <a:avLst/>
          </a:prstGeom>
        </p:spPr>
      </p:pic>
      <p:pic>
        <p:nvPicPr>
          <p:cNvPr id="4" name="Imagem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8200" y="819150"/>
            <a:ext cx="3171825" cy="327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597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Conteúdo 4"/>
          <p:cNvSpPr>
            <a:spLocks noGrp="1"/>
          </p:cNvSpPr>
          <p:nvPr>
            <p:ph sz="half" idx="1"/>
          </p:nvPr>
        </p:nvSpPr>
        <p:spPr>
          <a:xfrm>
            <a:off x="406400" y="990601"/>
            <a:ext cx="3251200" cy="4953001"/>
          </a:xfrm>
        </p:spPr>
        <p:txBody>
          <a:bodyPr/>
          <a:lstStyle/>
          <a:p>
            <a:r>
              <a:rPr lang="pt-BR" dirty="0" smtClean="0"/>
              <a:t>A rede ao lado tem a seguinte estrutura:</a:t>
            </a:r>
          </a:p>
          <a:p>
            <a:pPr lvl="1"/>
            <a:r>
              <a:rPr lang="pt-BR" dirty="0" smtClean="0"/>
              <a:t>Entrada: 2</a:t>
            </a:r>
          </a:p>
          <a:p>
            <a:pPr lvl="1"/>
            <a:r>
              <a:rPr lang="pt-BR" dirty="0" smtClean="0"/>
              <a:t>Hidden1: 25 (</a:t>
            </a:r>
            <a:r>
              <a:rPr lang="pt-BR" dirty="0" err="1" smtClean="0"/>
              <a:t>Relu</a:t>
            </a:r>
            <a:r>
              <a:rPr lang="pt-BR" dirty="0" smtClean="0"/>
              <a:t>)</a:t>
            </a:r>
          </a:p>
          <a:p>
            <a:pPr lvl="1"/>
            <a:r>
              <a:rPr lang="pt-BR" dirty="0" smtClean="0"/>
              <a:t>Hidden2: 50 (</a:t>
            </a:r>
            <a:r>
              <a:rPr lang="pt-BR" dirty="0" err="1" smtClean="0"/>
              <a:t>Relu</a:t>
            </a:r>
            <a:r>
              <a:rPr lang="pt-BR" dirty="0" smtClean="0"/>
              <a:t>)</a:t>
            </a:r>
          </a:p>
          <a:p>
            <a:pPr lvl="1"/>
            <a:r>
              <a:rPr lang="pt-BR" dirty="0" smtClean="0"/>
              <a:t>Hidden3: 50 (</a:t>
            </a:r>
            <a:r>
              <a:rPr lang="pt-BR" dirty="0" err="1" smtClean="0"/>
              <a:t>Relu</a:t>
            </a:r>
            <a:r>
              <a:rPr lang="pt-BR" dirty="0" smtClean="0"/>
              <a:t>)</a:t>
            </a:r>
          </a:p>
          <a:p>
            <a:pPr lvl="1"/>
            <a:r>
              <a:rPr lang="pt-BR" dirty="0" smtClean="0"/>
              <a:t>Hidden4: 25 (</a:t>
            </a:r>
            <a:r>
              <a:rPr lang="pt-BR" dirty="0" err="1" smtClean="0"/>
              <a:t>Relu</a:t>
            </a:r>
            <a:r>
              <a:rPr lang="pt-BR" dirty="0" smtClean="0"/>
              <a:t>)</a:t>
            </a:r>
          </a:p>
          <a:p>
            <a:pPr lvl="1"/>
            <a:r>
              <a:rPr lang="pt-BR" dirty="0" err="1" smtClean="0"/>
              <a:t>Saida</a:t>
            </a:r>
            <a:r>
              <a:rPr lang="pt-BR" dirty="0" smtClean="0"/>
              <a:t>: 1 (</a:t>
            </a:r>
            <a:r>
              <a:rPr lang="pt-BR" dirty="0" err="1" smtClean="0"/>
              <a:t>Sigmóide</a:t>
            </a:r>
            <a:r>
              <a:rPr lang="pt-BR" dirty="0" smtClean="0"/>
              <a:t>)</a:t>
            </a:r>
          </a:p>
          <a:p>
            <a:pPr lvl="1"/>
            <a:endParaRPr lang="pt-BR" dirty="0"/>
          </a:p>
          <a:p>
            <a:r>
              <a:rPr lang="pt-BR" dirty="0" smtClean="0"/>
              <a:t>Ela será usada para prever a classificação de dados do conjunto de treino em bege</a:t>
            </a:r>
            <a:endParaRPr lang="pt-BR" dirty="0"/>
          </a:p>
        </p:txBody>
      </p:sp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Na planilha podemos ver a parte </a:t>
            </a:r>
            <a:r>
              <a:rPr lang="pt-BR" i="1" dirty="0" err="1" smtClean="0"/>
              <a:t>forward</a:t>
            </a:r>
            <a:r>
              <a:rPr lang="pt-BR" i="1" dirty="0" smtClean="0"/>
              <a:t> </a:t>
            </a:r>
            <a:r>
              <a:rPr lang="pt-BR" dirty="0" smtClean="0"/>
              <a:t>de uma rede</a:t>
            </a:r>
            <a:endParaRPr lang="pt-BR" dirty="0"/>
          </a:p>
        </p:txBody>
      </p:sp>
      <p:sp>
        <p:nvSpPr>
          <p:cNvPr id="6" name="Espaço Reservado para Conteúdo 5"/>
          <p:cNvSpPr>
            <a:spLocks noGrp="1"/>
          </p:cNvSpPr>
          <p:nvPr>
            <p:ph sz="half" idx="10"/>
          </p:nvPr>
        </p:nvSpPr>
        <p:spPr/>
        <p:txBody>
          <a:bodyPr/>
          <a:lstStyle/>
          <a:p>
            <a:endParaRPr lang="pt-BR"/>
          </a:p>
        </p:txBody>
      </p:sp>
      <p:graphicFrame>
        <p:nvGraphicFramePr>
          <p:cNvPr id="4" name="Objeto 3"/>
          <p:cNvGraphicFramePr>
            <a:graphicFrameLocks noChangeAspect="1"/>
          </p:cNvGraphicFramePr>
          <p:nvPr>
            <p:extLst/>
          </p:nvPr>
        </p:nvGraphicFramePr>
        <p:xfrm>
          <a:off x="3886200" y="769366"/>
          <a:ext cx="8194675" cy="55552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1" name="Planilha" r:id="rId3" imgW="11064240" imgH="7497890" progId="Excel.Sheet.12">
                  <p:embed/>
                </p:oleObj>
              </mc:Choice>
              <mc:Fallback>
                <p:oleObj name="Planilha" r:id="rId3" imgW="11064240" imgH="7497890" progId="Excel.Sheet.12">
                  <p:embed/>
                  <p:pic>
                    <p:nvPicPr>
                      <p:cNvPr id="4" name="Objeto 3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886200" y="769366"/>
                        <a:ext cx="8194675" cy="5555234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21280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>
          <a:xfrm>
            <a:off x="406400" y="76200"/>
            <a:ext cx="11277600" cy="457200"/>
          </a:xfrm>
        </p:spPr>
        <p:txBody>
          <a:bodyPr>
            <a:normAutofit fontScale="90000"/>
          </a:bodyPr>
          <a:lstStyle/>
          <a:p>
            <a:r>
              <a:rPr lang="pt-BR" dirty="0" smtClean="0"/>
              <a:t>A seguir podemos ver a parte </a:t>
            </a:r>
            <a:r>
              <a:rPr lang="pt-BR" i="1" dirty="0" err="1" smtClean="0"/>
              <a:t>Backward</a:t>
            </a:r>
            <a:r>
              <a:rPr lang="pt-BR" i="1" dirty="0" smtClean="0"/>
              <a:t> </a:t>
            </a:r>
            <a:r>
              <a:rPr lang="pt-BR" dirty="0" smtClean="0"/>
              <a:t>e o ajuste dos pesos da mesma rede.</a:t>
            </a:r>
            <a:endParaRPr lang="pt-BR" dirty="0"/>
          </a:p>
        </p:txBody>
      </p:sp>
      <p:graphicFrame>
        <p:nvGraphicFramePr>
          <p:cNvPr id="5" name="Objeto 4"/>
          <p:cNvGraphicFramePr>
            <a:graphicFrameLocks noChangeAspect="1"/>
          </p:cNvGraphicFramePr>
          <p:nvPr>
            <p:extLst/>
          </p:nvPr>
        </p:nvGraphicFramePr>
        <p:xfrm>
          <a:off x="533400" y="533400"/>
          <a:ext cx="11049000" cy="61696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5" name="Planilha" r:id="rId3" imgW="13434025" imgH="7497890" progId="Excel.Sheet.12">
                  <p:embed/>
                </p:oleObj>
              </mc:Choice>
              <mc:Fallback>
                <p:oleObj name="Planilha" r:id="rId3" imgW="13434025" imgH="7497890" progId="Excel.Sheet.12">
                  <p:embed/>
                  <p:pic>
                    <p:nvPicPr>
                      <p:cNvPr id="5" name="Objeto 4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33400" y="533400"/>
                        <a:ext cx="11049000" cy="6169652"/>
                      </a:xfrm>
                      <a:prstGeom prst="rect">
                        <a:avLst/>
                      </a:prstGeom>
                      <a:solidFill>
                        <a:schemeClr val="bg1"/>
                      </a:solidFill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89487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pt-BR" sz="2200" dirty="0" smtClean="0"/>
              <a:t>A implementação passo a passo em </a:t>
            </a:r>
            <a:r>
              <a:rPr lang="pt-BR" sz="2200" dirty="0" err="1" smtClean="0"/>
              <a:t>numpy</a:t>
            </a:r>
            <a:r>
              <a:rPr lang="pt-BR" sz="2200" dirty="0" smtClean="0"/>
              <a:t> está disponível </a:t>
            </a:r>
            <a:r>
              <a:rPr lang="pt-BR" sz="2200" dirty="0"/>
              <a:t>no arquivo </a:t>
            </a:r>
            <a:r>
              <a:rPr lang="pt-BR" sz="2200" dirty="0" err="1"/>
              <a:t>neuralnet_numpy.ipynb</a:t>
            </a:r>
            <a:endParaRPr lang="pt-BR" sz="2200" dirty="0"/>
          </a:p>
        </p:txBody>
      </p:sp>
    </p:spTree>
    <p:extLst>
      <p:ext uri="{BB962C8B-B14F-4D97-AF65-F5344CB8AC3E}">
        <p14:creationId xmlns:p14="http://schemas.microsoft.com/office/powerpoint/2010/main" val="31774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Tópicos a seguir</a:t>
            </a:r>
            <a:endParaRPr lang="pt-BR" dirty="0"/>
          </a:p>
        </p:txBody>
      </p:sp>
      <p:sp>
        <p:nvSpPr>
          <p:cNvPr id="4" name="Espaço Reservado para Conteúdo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Arquiteturas de redes neurais</a:t>
            </a:r>
          </a:p>
          <a:p>
            <a:pPr lvl="1"/>
            <a:r>
              <a:rPr lang="pt-BR" dirty="0" err="1" smtClean="0"/>
              <a:t>Convolutiva</a:t>
            </a:r>
            <a:r>
              <a:rPr lang="pt-BR" dirty="0" smtClean="0"/>
              <a:t>: reconhecimento de imagem</a:t>
            </a:r>
          </a:p>
          <a:p>
            <a:pPr lvl="1"/>
            <a:r>
              <a:rPr lang="pt-BR" dirty="0" smtClean="0"/>
              <a:t>Recorrente: análise de texto</a:t>
            </a:r>
          </a:p>
          <a:p>
            <a:r>
              <a:rPr lang="pt-BR" dirty="0" smtClean="0"/>
              <a:t>Melhores práticas em </a:t>
            </a:r>
            <a:r>
              <a:rPr lang="pt-BR" dirty="0" err="1" smtClean="0"/>
              <a:t>deep</a:t>
            </a:r>
            <a:r>
              <a:rPr lang="pt-BR" dirty="0" smtClean="0"/>
              <a:t> </a:t>
            </a:r>
            <a:r>
              <a:rPr lang="pt-BR" dirty="0" err="1" smtClean="0"/>
              <a:t>learning</a:t>
            </a:r>
            <a:endParaRPr lang="pt-BR" dirty="0" smtClean="0"/>
          </a:p>
          <a:p>
            <a:pPr lvl="1"/>
            <a:r>
              <a:rPr lang="pt-BR" dirty="0" smtClean="0"/>
              <a:t>Seleção de arquiteturas, treino e </a:t>
            </a:r>
            <a:r>
              <a:rPr lang="pt-BR" dirty="0" err="1" smtClean="0"/>
              <a:t>overfit</a:t>
            </a:r>
            <a:r>
              <a:rPr lang="pt-BR" dirty="0" smtClean="0"/>
              <a:t>.</a:t>
            </a:r>
          </a:p>
          <a:p>
            <a:r>
              <a:rPr lang="pt-BR" dirty="0" smtClean="0"/>
              <a:t>Tópicos avançados</a:t>
            </a:r>
          </a:p>
          <a:p>
            <a:pPr lvl="1"/>
            <a:r>
              <a:rPr lang="pt-BR" dirty="0" smtClean="0"/>
              <a:t>Criação </a:t>
            </a:r>
            <a:r>
              <a:rPr lang="pt-BR" dirty="0"/>
              <a:t>de texto</a:t>
            </a:r>
          </a:p>
          <a:p>
            <a:pPr lvl="1"/>
            <a:r>
              <a:rPr lang="pt-BR" dirty="0"/>
              <a:t>Transferência de estilos</a:t>
            </a:r>
          </a:p>
          <a:p>
            <a:pPr lvl="1"/>
            <a:r>
              <a:rPr lang="pt-BR" dirty="0"/>
              <a:t>Variação de </a:t>
            </a:r>
            <a:r>
              <a:rPr lang="pt-BR" dirty="0" err="1" smtClean="0"/>
              <a:t>autoencoders</a:t>
            </a:r>
            <a:endParaRPr lang="pt-BR" dirty="0"/>
          </a:p>
          <a:p>
            <a:pPr lvl="1"/>
            <a:r>
              <a:rPr lang="pt-BR" dirty="0" err="1"/>
              <a:t>GANs</a:t>
            </a:r>
            <a:r>
              <a:rPr lang="pt-BR" dirty="0"/>
              <a:t>: </a:t>
            </a:r>
            <a:r>
              <a:rPr lang="pt-BR" dirty="0" err="1"/>
              <a:t>Generative</a:t>
            </a:r>
            <a:r>
              <a:rPr lang="pt-BR" dirty="0"/>
              <a:t> </a:t>
            </a:r>
            <a:r>
              <a:rPr lang="pt-BR" dirty="0" err="1"/>
              <a:t>Adversarial</a:t>
            </a:r>
            <a:r>
              <a:rPr lang="pt-BR" dirty="0"/>
              <a:t> Networks</a:t>
            </a:r>
          </a:p>
          <a:p>
            <a:endParaRPr lang="pt-BR" dirty="0" smtClean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42630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32182" y="457200"/>
            <a:ext cx="4925618" cy="762000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 smtClean="0"/>
              <a:t>Nos últimos 10 anos “ressurgiu” um paradigma de programação: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3046811" y="2477869"/>
            <a:ext cx="190420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poder de processamento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7237811" y="2353270"/>
            <a:ext cx="1904208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sofisticação das aplicações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5256611" y="4876800"/>
            <a:ext cx="1598613" cy="121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5181203" y="4876800"/>
            <a:ext cx="1828008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demanda de dados</a:t>
            </a:r>
          </a:p>
        </p:txBody>
      </p:sp>
      <p:cxnSp>
        <p:nvCxnSpPr>
          <p:cNvPr id="6" name="Conector de Seta Reta 5"/>
          <p:cNvCxnSpPr/>
          <p:nvPr/>
        </p:nvCxnSpPr>
        <p:spPr>
          <a:xfrm flipH="1" flipV="1">
            <a:off x="4150918" y="3276600"/>
            <a:ext cx="1791493" cy="1524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/>
          <p:cNvCxnSpPr/>
          <p:nvPr/>
        </p:nvCxnSpPr>
        <p:spPr>
          <a:xfrm>
            <a:off x="5028011" y="2801035"/>
            <a:ext cx="2210592" cy="139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e Seta Reta 20"/>
          <p:cNvCxnSpPr/>
          <p:nvPr/>
        </p:nvCxnSpPr>
        <p:spPr>
          <a:xfrm flipH="1">
            <a:off x="6247211" y="3352800"/>
            <a:ext cx="1789907" cy="1524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Agrupar 38"/>
          <p:cNvGrpSpPr/>
          <p:nvPr/>
        </p:nvGrpSpPr>
        <p:grpSpPr>
          <a:xfrm>
            <a:off x="2893619" y="2524125"/>
            <a:ext cx="2057400" cy="609600"/>
            <a:chOff x="685800" y="2895600"/>
            <a:chExt cx="2057400" cy="609600"/>
          </a:xfrm>
        </p:grpSpPr>
        <p:sp>
          <p:nvSpPr>
            <p:cNvPr id="38" name="Retângulo 37"/>
            <p:cNvSpPr/>
            <p:nvPr/>
          </p:nvSpPr>
          <p:spPr>
            <a:xfrm>
              <a:off x="685800" y="2895600"/>
              <a:ext cx="2057400" cy="609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CaixaDeTexto 25"/>
            <p:cNvSpPr txBox="1"/>
            <p:nvPr/>
          </p:nvSpPr>
          <p:spPr>
            <a:xfrm>
              <a:off x="933054" y="3015734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pt-BR" b="1" dirty="0" smtClean="0"/>
                <a:t>Velocidade</a:t>
              </a:r>
            </a:p>
          </p:txBody>
        </p:sp>
      </p:grpSp>
      <p:grpSp>
        <p:nvGrpSpPr>
          <p:cNvPr id="41" name="Agrupar 40"/>
          <p:cNvGrpSpPr/>
          <p:nvPr/>
        </p:nvGrpSpPr>
        <p:grpSpPr>
          <a:xfrm>
            <a:off x="7296545" y="2395538"/>
            <a:ext cx="1923655" cy="914400"/>
            <a:chOff x="6990952" y="691634"/>
            <a:chExt cx="1923655" cy="914400"/>
          </a:xfrm>
        </p:grpSpPr>
        <p:sp>
          <p:nvSpPr>
            <p:cNvPr id="40" name="Retângulo 39"/>
            <p:cNvSpPr/>
            <p:nvPr/>
          </p:nvSpPr>
          <p:spPr>
            <a:xfrm>
              <a:off x="6990952" y="691634"/>
              <a:ext cx="1923655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7162404" y="960819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 smtClean="0"/>
                <a:t>Variedade</a:t>
              </a:r>
            </a:p>
          </p:txBody>
        </p:sp>
      </p:grpSp>
      <p:grpSp>
        <p:nvGrpSpPr>
          <p:cNvPr id="43" name="Agrupar 42"/>
          <p:cNvGrpSpPr/>
          <p:nvPr/>
        </p:nvGrpSpPr>
        <p:grpSpPr>
          <a:xfrm>
            <a:off x="5257007" y="4943475"/>
            <a:ext cx="1752204" cy="914400"/>
            <a:chOff x="5105796" y="4333875"/>
            <a:chExt cx="1752204" cy="914400"/>
          </a:xfrm>
        </p:grpSpPr>
        <p:sp>
          <p:nvSpPr>
            <p:cNvPr id="42" name="Retângulo 41"/>
            <p:cNvSpPr/>
            <p:nvPr/>
          </p:nvSpPr>
          <p:spPr>
            <a:xfrm>
              <a:off x="5105796" y="4333875"/>
              <a:ext cx="1752204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CaixaDeTexto 27"/>
            <p:cNvSpPr txBox="1"/>
            <p:nvPr/>
          </p:nvSpPr>
          <p:spPr>
            <a:xfrm>
              <a:off x="5180807" y="4507468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 smtClean="0"/>
                <a:t>Volume</a:t>
              </a:r>
            </a:p>
          </p:txBody>
        </p:sp>
      </p:grpSp>
      <p:grpSp>
        <p:nvGrpSpPr>
          <p:cNvPr id="84" name="Agrupar 83"/>
          <p:cNvGrpSpPr/>
          <p:nvPr/>
        </p:nvGrpSpPr>
        <p:grpSpPr>
          <a:xfrm>
            <a:off x="152400" y="3581400"/>
            <a:ext cx="3466416" cy="2533710"/>
            <a:chOff x="152400" y="3581400"/>
            <a:chExt cx="3466416" cy="2533710"/>
          </a:xfrm>
        </p:grpSpPr>
        <p:grpSp>
          <p:nvGrpSpPr>
            <p:cNvPr id="82" name="Agrupar 81"/>
            <p:cNvGrpSpPr/>
            <p:nvPr/>
          </p:nvGrpSpPr>
          <p:grpSpPr>
            <a:xfrm>
              <a:off x="152400" y="3581400"/>
              <a:ext cx="3466416" cy="2413118"/>
              <a:chOff x="152400" y="3581400"/>
              <a:chExt cx="3466416" cy="2413118"/>
            </a:xfrm>
          </p:grpSpPr>
          <p:grpSp>
            <p:nvGrpSpPr>
              <p:cNvPr id="47" name="Agrupar 46"/>
              <p:cNvGrpSpPr/>
              <p:nvPr/>
            </p:nvGrpSpPr>
            <p:grpSpPr>
              <a:xfrm>
                <a:off x="152400" y="3581400"/>
                <a:ext cx="3466416" cy="2413118"/>
                <a:chOff x="152400" y="3581400"/>
                <a:chExt cx="3466416" cy="2413118"/>
              </a:xfrm>
            </p:grpSpPr>
            <p:graphicFrame>
              <p:nvGraphicFramePr>
                <p:cNvPr id="49" name="Chart 81"/>
                <p:cNvGraphicFramePr>
                  <a:graphicFrameLocks/>
                </p:cNvGraphicFramePr>
                <p:nvPr>
                  <p:extLst/>
                </p:nvPr>
              </p:nvGraphicFramePr>
              <p:xfrm>
                <a:off x="152400" y="3581400"/>
                <a:ext cx="3466416" cy="2413118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  <p:sp>
              <p:nvSpPr>
                <p:cNvPr id="50" name="Retângulo 49"/>
                <p:cNvSpPr/>
                <p:nvPr/>
              </p:nvSpPr>
              <p:spPr>
                <a:xfrm>
                  <a:off x="2046507" y="4343400"/>
                  <a:ext cx="1001493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sz="2000" b="1" dirty="0">
                      <a:solidFill>
                        <a:srgbClr val="003366"/>
                      </a:solidFill>
                      <a:latin typeface="Calibri"/>
                      <a:ea typeface="ＭＳ Ｐゴシック" pitchFamily="34" charset="-128"/>
                      <a:cs typeface="Arial" panose="020B0604020202020204" pitchFamily="34" charset="0"/>
                    </a:rPr>
                    <a:t>Volume</a:t>
                  </a:r>
                  <a:endParaRPr lang="en-US" sz="2000" b="1" dirty="0">
                    <a:solidFill>
                      <a:srgbClr val="003366"/>
                    </a:solidFill>
                    <a:latin typeface="Calibri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5" name="Retângulo 44"/>
              <p:cNvSpPr/>
              <p:nvPr/>
            </p:nvSpPr>
            <p:spPr>
              <a:xfrm>
                <a:off x="378340" y="4095690"/>
                <a:ext cx="1158715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200" b="1" dirty="0">
                    <a:solidFill>
                      <a:srgbClr val="003366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Big </a:t>
                </a:r>
                <a:r>
                  <a:rPr lang="en-US" sz="2200" b="1" dirty="0" smtClean="0">
                    <a:solidFill>
                      <a:srgbClr val="003366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Data</a:t>
                </a:r>
                <a:endParaRPr lang="pt-BR" sz="2200" dirty="0"/>
              </a:p>
            </p:txBody>
          </p:sp>
        </p:grpSp>
        <p:sp>
          <p:nvSpPr>
            <p:cNvPr id="51" name="Retângulo 50"/>
            <p:cNvSpPr/>
            <p:nvPr/>
          </p:nvSpPr>
          <p:spPr>
            <a:xfrm>
              <a:off x="2149060" y="5715000"/>
              <a:ext cx="135614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Velocidade</a:t>
              </a:r>
              <a:endParaRPr lang="en-US" sz="20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grpSp>
        <p:nvGrpSpPr>
          <p:cNvPr id="83" name="Agrupar 82"/>
          <p:cNvGrpSpPr/>
          <p:nvPr/>
        </p:nvGrpSpPr>
        <p:grpSpPr>
          <a:xfrm>
            <a:off x="5334000" y="596772"/>
            <a:ext cx="1984376" cy="1917828"/>
            <a:chOff x="6801481" y="254913"/>
            <a:chExt cx="1984376" cy="1917828"/>
          </a:xfrm>
        </p:grpSpPr>
        <p:pic>
          <p:nvPicPr>
            <p:cNvPr id="65" name="Picture 2" descr="Resultado de imagem para The Economist Technology Quarterly â the rise and plateau of transistor power.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1481" y="762000"/>
              <a:ext cx="1984376" cy="14107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6" name="Retângulo 65"/>
            <p:cNvSpPr/>
            <p:nvPr/>
          </p:nvSpPr>
          <p:spPr>
            <a:xfrm>
              <a:off x="6934200" y="254913"/>
              <a:ext cx="1728422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2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Lei de Moore</a:t>
              </a:r>
              <a:endParaRPr lang="en-US" sz="22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sp>
        <p:nvSpPr>
          <p:cNvPr id="87" name="TextBox 89"/>
          <p:cNvSpPr txBox="1">
            <a:spLocks noChangeArrowheads="1"/>
          </p:cNvSpPr>
          <p:nvPr/>
        </p:nvSpPr>
        <p:spPr bwMode="auto">
          <a:xfrm>
            <a:off x="262573" y="5153799"/>
            <a:ext cx="139024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rgbClr val="005E92"/>
                </a:solidFill>
                <a:latin typeface="Calibri" pitchFamily="34" charset="0"/>
                <a:ea typeface="ＭＳ Ｐゴシック" pitchFamily="34" charset="-128"/>
              </a:rPr>
              <a:t>TERABYTES</a:t>
            </a:r>
            <a:endParaRPr lang="en-US" dirty="0">
              <a:solidFill>
                <a:srgbClr val="005E92"/>
              </a:solidFill>
              <a:latin typeface="Calibri" pitchFamily="34" charset="0"/>
              <a:ea typeface="ＭＳ Ｐゴシック" pitchFamily="34" charset="-128"/>
            </a:endParaRPr>
          </a:p>
        </p:txBody>
      </p:sp>
      <p:sp>
        <p:nvSpPr>
          <p:cNvPr id="88" name="TextBox 90"/>
          <p:cNvSpPr txBox="1">
            <a:spLocks noChangeArrowheads="1"/>
          </p:cNvSpPr>
          <p:nvPr/>
        </p:nvSpPr>
        <p:spPr bwMode="auto">
          <a:xfrm>
            <a:off x="1362136" y="4743510"/>
            <a:ext cx="14033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rgbClr val="005E92"/>
                </a:solidFill>
                <a:latin typeface="Calibri" pitchFamily="34" charset="0"/>
                <a:ea typeface="ＭＳ Ｐゴシック" pitchFamily="34" charset="-128"/>
              </a:rPr>
              <a:t>PETABYTES</a:t>
            </a:r>
            <a:endParaRPr lang="en-US" dirty="0">
              <a:solidFill>
                <a:srgbClr val="005E92"/>
              </a:solidFill>
              <a:latin typeface="Calibri" pitchFamily="34" charset="0"/>
              <a:ea typeface="ＭＳ Ｐゴシック" pitchFamily="34" charset="-128"/>
            </a:endParaRPr>
          </a:p>
        </p:txBody>
      </p:sp>
      <p:sp>
        <p:nvSpPr>
          <p:cNvPr id="89" name="TextBox 91"/>
          <p:cNvSpPr txBox="1">
            <a:spLocks noChangeArrowheads="1"/>
          </p:cNvSpPr>
          <p:nvPr/>
        </p:nvSpPr>
        <p:spPr bwMode="auto">
          <a:xfrm>
            <a:off x="2323307" y="3956374"/>
            <a:ext cx="114062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rgbClr val="005E92"/>
                </a:solidFill>
                <a:latin typeface="Calibri" pitchFamily="34" charset="0"/>
                <a:ea typeface="ＭＳ Ｐゴシック" pitchFamily="34" charset="-128"/>
              </a:rPr>
              <a:t>EXABYTES</a:t>
            </a:r>
            <a:endParaRPr lang="en-US" sz="1000" dirty="0">
              <a:solidFill>
                <a:srgbClr val="005E92"/>
              </a:solidFill>
              <a:latin typeface="Calibri" pitchFamily="34" charset="0"/>
              <a:ea typeface="ＭＳ Ｐゴシック" pitchFamily="34" charset="-128"/>
            </a:endParaRPr>
          </a:p>
        </p:txBody>
      </p:sp>
      <p:pic>
        <p:nvPicPr>
          <p:cNvPr id="44" name="Imagem 4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39199" y="3886200"/>
            <a:ext cx="4476601" cy="2145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5325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1000" y="457200"/>
            <a:ext cx="5080000" cy="762000"/>
          </a:xfrm>
        </p:spPr>
        <p:txBody>
          <a:bodyPr>
            <a:normAutofit fontScale="90000"/>
          </a:bodyPr>
          <a:lstStyle/>
          <a:p>
            <a:pPr algn="ctr"/>
            <a:r>
              <a:rPr lang="pt-BR" dirty="0" smtClean="0"/>
              <a:t>Aplicado agora em amplas bases de dados através de máquinas com grande poder de processamento: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3046811" y="2477869"/>
            <a:ext cx="190420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poder de processamento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7237811" y="2353270"/>
            <a:ext cx="1904208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sofisticação das aplicações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5256611" y="4876800"/>
            <a:ext cx="1598613" cy="121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5181203" y="4876800"/>
            <a:ext cx="1828008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demanda de dados</a:t>
            </a:r>
          </a:p>
        </p:txBody>
      </p:sp>
      <p:cxnSp>
        <p:nvCxnSpPr>
          <p:cNvPr id="6" name="Conector de Seta Reta 5"/>
          <p:cNvCxnSpPr/>
          <p:nvPr/>
        </p:nvCxnSpPr>
        <p:spPr>
          <a:xfrm flipH="1" flipV="1">
            <a:off x="4150918" y="3276600"/>
            <a:ext cx="1791493" cy="1524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/>
          <p:cNvCxnSpPr/>
          <p:nvPr/>
        </p:nvCxnSpPr>
        <p:spPr>
          <a:xfrm>
            <a:off x="5028011" y="2801035"/>
            <a:ext cx="2210592" cy="139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e Seta Reta 20"/>
          <p:cNvCxnSpPr/>
          <p:nvPr/>
        </p:nvCxnSpPr>
        <p:spPr>
          <a:xfrm flipH="1">
            <a:off x="6247211" y="3352800"/>
            <a:ext cx="1789907" cy="1524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Agrupar 38"/>
          <p:cNvGrpSpPr/>
          <p:nvPr/>
        </p:nvGrpSpPr>
        <p:grpSpPr>
          <a:xfrm>
            <a:off x="2893619" y="2524125"/>
            <a:ext cx="2057400" cy="609600"/>
            <a:chOff x="685800" y="2895600"/>
            <a:chExt cx="2057400" cy="609600"/>
          </a:xfrm>
        </p:grpSpPr>
        <p:sp>
          <p:nvSpPr>
            <p:cNvPr id="38" name="Retângulo 37"/>
            <p:cNvSpPr/>
            <p:nvPr/>
          </p:nvSpPr>
          <p:spPr>
            <a:xfrm>
              <a:off x="685800" y="2895600"/>
              <a:ext cx="2057400" cy="609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CaixaDeTexto 25"/>
            <p:cNvSpPr txBox="1"/>
            <p:nvPr/>
          </p:nvSpPr>
          <p:spPr>
            <a:xfrm>
              <a:off x="933054" y="3015734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pt-BR" b="1" dirty="0" smtClean="0"/>
                <a:t>Velocidade</a:t>
              </a:r>
            </a:p>
          </p:txBody>
        </p:sp>
      </p:grpSp>
      <p:grpSp>
        <p:nvGrpSpPr>
          <p:cNvPr id="41" name="Agrupar 40"/>
          <p:cNvGrpSpPr/>
          <p:nvPr/>
        </p:nvGrpSpPr>
        <p:grpSpPr>
          <a:xfrm>
            <a:off x="7296545" y="2395538"/>
            <a:ext cx="1923655" cy="914400"/>
            <a:chOff x="6990952" y="691634"/>
            <a:chExt cx="1923655" cy="914400"/>
          </a:xfrm>
        </p:grpSpPr>
        <p:sp>
          <p:nvSpPr>
            <p:cNvPr id="40" name="Retângulo 39"/>
            <p:cNvSpPr/>
            <p:nvPr/>
          </p:nvSpPr>
          <p:spPr>
            <a:xfrm>
              <a:off x="6990952" y="691634"/>
              <a:ext cx="1923655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7162404" y="960819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 smtClean="0"/>
                <a:t>Variedade</a:t>
              </a:r>
            </a:p>
          </p:txBody>
        </p:sp>
      </p:grpSp>
      <p:grpSp>
        <p:nvGrpSpPr>
          <p:cNvPr id="43" name="Agrupar 42"/>
          <p:cNvGrpSpPr/>
          <p:nvPr/>
        </p:nvGrpSpPr>
        <p:grpSpPr>
          <a:xfrm>
            <a:off x="5257007" y="4943475"/>
            <a:ext cx="1752204" cy="914400"/>
            <a:chOff x="5105796" y="4333875"/>
            <a:chExt cx="1752204" cy="914400"/>
          </a:xfrm>
        </p:grpSpPr>
        <p:sp>
          <p:nvSpPr>
            <p:cNvPr id="42" name="Retângulo 41"/>
            <p:cNvSpPr/>
            <p:nvPr/>
          </p:nvSpPr>
          <p:spPr>
            <a:xfrm>
              <a:off x="5105796" y="4333875"/>
              <a:ext cx="1752204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CaixaDeTexto 27"/>
            <p:cNvSpPr txBox="1"/>
            <p:nvPr/>
          </p:nvSpPr>
          <p:spPr>
            <a:xfrm>
              <a:off x="5180807" y="4507468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 smtClean="0"/>
                <a:t>Volume</a:t>
              </a:r>
            </a:p>
          </p:txBody>
        </p:sp>
      </p:grpSp>
      <p:grpSp>
        <p:nvGrpSpPr>
          <p:cNvPr id="84" name="Agrupar 83"/>
          <p:cNvGrpSpPr/>
          <p:nvPr/>
        </p:nvGrpSpPr>
        <p:grpSpPr>
          <a:xfrm>
            <a:off x="152400" y="3581400"/>
            <a:ext cx="3466416" cy="2533710"/>
            <a:chOff x="152400" y="3581400"/>
            <a:chExt cx="3466416" cy="2533710"/>
          </a:xfrm>
        </p:grpSpPr>
        <p:grpSp>
          <p:nvGrpSpPr>
            <p:cNvPr id="82" name="Agrupar 81"/>
            <p:cNvGrpSpPr/>
            <p:nvPr/>
          </p:nvGrpSpPr>
          <p:grpSpPr>
            <a:xfrm>
              <a:off x="152400" y="3581400"/>
              <a:ext cx="3466416" cy="2413118"/>
              <a:chOff x="152400" y="3581400"/>
              <a:chExt cx="3466416" cy="2413118"/>
            </a:xfrm>
          </p:grpSpPr>
          <p:grpSp>
            <p:nvGrpSpPr>
              <p:cNvPr id="47" name="Agrupar 46"/>
              <p:cNvGrpSpPr/>
              <p:nvPr/>
            </p:nvGrpSpPr>
            <p:grpSpPr>
              <a:xfrm>
                <a:off x="152400" y="3581400"/>
                <a:ext cx="3466416" cy="2413118"/>
                <a:chOff x="152400" y="3581400"/>
                <a:chExt cx="3466416" cy="2413118"/>
              </a:xfrm>
            </p:grpSpPr>
            <p:graphicFrame>
              <p:nvGraphicFramePr>
                <p:cNvPr id="49" name="Chart 81"/>
                <p:cNvGraphicFramePr>
                  <a:graphicFrameLocks/>
                </p:cNvGraphicFramePr>
                <p:nvPr>
                  <p:extLst/>
                </p:nvPr>
              </p:nvGraphicFramePr>
              <p:xfrm>
                <a:off x="152400" y="3581400"/>
                <a:ext cx="3466416" cy="2413118"/>
              </p:xfrm>
              <a:graphic>
                <a:graphicData uri="http://schemas.openxmlformats.org/drawingml/2006/chart">
                  <c:chart xmlns:c="http://schemas.openxmlformats.org/drawingml/2006/chart" xmlns:r="http://schemas.openxmlformats.org/officeDocument/2006/relationships" r:id="rId2"/>
                </a:graphicData>
              </a:graphic>
            </p:graphicFrame>
            <p:sp>
              <p:nvSpPr>
                <p:cNvPr id="50" name="Retângulo 49"/>
                <p:cNvSpPr/>
                <p:nvPr/>
              </p:nvSpPr>
              <p:spPr>
                <a:xfrm>
                  <a:off x="2046507" y="4343400"/>
                  <a:ext cx="1001493" cy="400110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>
                    <a:defRPr/>
                  </a:pPr>
                  <a:r>
                    <a:rPr lang="en-US" sz="2000" b="1" dirty="0">
                      <a:solidFill>
                        <a:srgbClr val="003366"/>
                      </a:solidFill>
                      <a:latin typeface="Calibri"/>
                      <a:ea typeface="ＭＳ Ｐゴシック" pitchFamily="34" charset="-128"/>
                      <a:cs typeface="Arial" panose="020B0604020202020204" pitchFamily="34" charset="0"/>
                    </a:rPr>
                    <a:t>Volume</a:t>
                  </a:r>
                  <a:endParaRPr lang="en-US" sz="2000" b="1" dirty="0">
                    <a:solidFill>
                      <a:srgbClr val="003366"/>
                    </a:solidFill>
                    <a:latin typeface="Calibri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45" name="Retângulo 44"/>
              <p:cNvSpPr/>
              <p:nvPr/>
            </p:nvSpPr>
            <p:spPr>
              <a:xfrm>
                <a:off x="378340" y="4095690"/>
                <a:ext cx="1158715" cy="43088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sz="2200" b="1" dirty="0">
                    <a:solidFill>
                      <a:srgbClr val="003366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Big </a:t>
                </a:r>
                <a:r>
                  <a:rPr lang="en-US" sz="2200" b="1" dirty="0" smtClean="0">
                    <a:solidFill>
                      <a:srgbClr val="003366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  <a:cs typeface="Arial" panose="020B0604020202020204" pitchFamily="34" charset="0"/>
                  </a:rPr>
                  <a:t>Data</a:t>
                </a:r>
                <a:endParaRPr lang="pt-BR" sz="2200" dirty="0"/>
              </a:p>
            </p:txBody>
          </p:sp>
        </p:grpSp>
        <p:sp>
          <p:nvSpPr>
            <p:cNvPr id="51" name="Retângulo 50"/>
            <p:cNvSpPr/>
            <p:nvPr/>
          </p:nvSpPr>
          <p:spPr>
            <a:xfrm>
              <a:off x="2149060" y="5715000"/>
              <a:ext cx="1356140" cy="40011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0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Velocidade</a:t>
              </a:r>
              <a:endParaRPr lang="en-US" sz="20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grpSp>
        <p:nvGrpSpPr>
          <p:cNvPr id="83" name="Agrupar 82"/>
          <p:cNvGrpSpPr/>
          <p:nvPr/>
        </p:nvGrpSpPr>
        <p:grpSpPr>
          <a:xfrm>
            <a:off x="5334000" y="596772"/>
            <a:ext cx="1984376" cy="1917828"/>
            <a:chOff x="6801481" y="254913"/>
            <a:chExt cx="1984376" cy="1917828"/>
          </a:xfrm>
        </p:grpSpPr>
        <p:pic>
          <p:nvPicPr>
            <p:cNvPr id="65" name="Picture 2" descr="Resultado de imagem para The Economist Technology Quarterly â the rise and plateau of transistor power.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01481" y="762000"/>
              <a:ext cx="1984376" cy="14107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6" name="Retângulo 65"/>
            <p:cNvSpPr/>
            <p:nvPr/>
          </p:nvSpPr>
          <p:spPr>
            <a:xfrm>
              <a:off x="6934200" y="254913"/>
              <a:ext cx="1728422" cy="43088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22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Lei de Moore</a:t>
              </a:r>
              <a:endParaRPr lang="en-US" sz="22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sp>
        <p:nvSpPr>
          <p:cNvPr id="87" name="TextBox 89"/>
          <p:cNvSpPr txBox="1">
            <a:spLocks noChangeArrowheads="1"/>
          </p:cNvSpPr>
          <p:nvPr/>
        </p:nvSpPr>
        <p:spPr bwMode="auto">
          <a:xfrm>
            <a:off x="262573" y="5153799"/>
            <a:ext cx="139024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rgbClr val="005E92"/>
                </a:solidFill>
                <a:latin typeface="Calibri" pitchFamily="34" charset="0"/>
                <a:ea typeface="ＭＳ Ｐゴシック" pitchFamily="34" charset="-128"/>
              </a:rPr>
              <a:t>TERABYTES</a:t>
            </a:r>
            <a:endParaRPr lang="en-US" dirty="0">
              <a:solidFill>
                <a:srgbClr val="005E92"/>
              </a:solidFill>
              <a:latin typeface="Calibri" pitchFamily="34" charset="0"/>
              <a:ea typeface="ＭＳ Ｐゴシック" pitchFamily="34" charset="-128"/>
            </a:endParaRPr>
          </a:p>
        </p:txBody>
      </p:sp>
      <p:sp>
        <p:nvSpPr>
          <p:cNvPr id="88" name="TextBox 90"/>
          <p:cNvSpPr txBox="1">
            <a:spLocks noChangeArrowheads="1"/>
          </p:cNvSpPr>
          <p:nvPr/>
        </p:nvSpPr>
        <p:spPr bwMode="auto">
          <a:xfrm>
            <a:off x="1362136" y="4743510"/>
            <a:ext cx="14033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rgbClr val="005E92"/>
                </a:solidFill>
                <a:latin typeface="Calibri" pitchFamily="34" charset="0"/>
                <a:ea typeface="ＭＳ Ｐゴシック" pitchFamily="34" charset="-128"/>
              </a:rPr>
              <a:t>PETABYTES</a:t>
            </a:r>
            <a:endParaRPr lang="en-US" dirty="0">
              <a:solidFill>
                <a:srgbClr val="005E92"/>
              </a:solidFill>
              <a:latin typeface="Calibri" pitchFamily="34" charset="0"/>
              <a:ea typeface="ＭＳ Ｐゴシック" pitchFamily="34" charset="-128"/>
            </a:endParaRPr>
          </a:p>
        </p:txBody>
      </p:sp>
      <p:sp>
        <p:nvSpPr>
          <p:cNvPr id="89" name="TextBox 91"/>
          <p:cNvSpPr txBox="1">
            <a:spLocks noChangeArrowheads="1"/>
          </p:cNvSpPr>
          <p:nvPr/>
        </p:nvSpPr>
        <p:spPr bwMode="auto">
          <a:xfrm>
            <a:off x="2323307" y="3956374"/>
            <a:ext cx="114062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dirty="0" smtClean="0">
                <a:solidFill>
                  <a:srgbClr val="005E92"/>
                </a:solidFill>
                <a:latin typeface="Calibri" pitchFamily="34" charset="0"/>
                <a:ea typeface="ＭＳ Ｐゴシック" pitchFamily="34" charset="-128"/>
              </a:rPr>
              <a:t>EXABYTES</a:t>
            </a:r>
            <a:endParaRPr lang="en-US" sz="1000" dirty="0">
              <a:solidFill>
                <a:srgbClr val="005E92"/>
              </a:solidFill>
              <a:latin typeface="Calibri" pitchFamily="34" charset="0"/>
              <a:ea typeface="ＭＳ Ｐゴシック" pitchFamily="34" charset="-128"/>
            </a:endParaRPr>
          </a:p>
        </p:txBody>
      </p:sp>
      <p:grpSp>
        <p:nvGrpSpPr>
          <p:cNvPr id="44" name="Agrupar 43"/>
          <p:cNvGrpSpPr/>
          <p:nvPr/>
        </p:nvGrpSpPr>
        <p:grpSpPr>
          <a:xfrm>
            <a:off x="9372600" y="4048124"/>
            <a:ext cx="2644897" cy="1971676"/>
            <a:chOff x="10134601" y="1332108"/>
            <a:chExt cx="1653899" cy="1104567"/>
          </a:xfrm>
        </p:grpSpPr>
        <p:sp>
          <p:nvSpPr>
            <p:cNvPr id="46" name="Title 1"/>
            <p:cNvSpPr txBox="1">
              <a:spLocks/>
            </p:cNvSpPr>
            <p:nvPr/>
          </p:nvSpPr>
          <p:spPr bwMode="auto">
            <a:xfrm>
              <a:off x="10292363" y="1332108"/>
              <a:ext cx="1338374" cy="170756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>
              <a:lvl1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 b="1" kern="1200">
                  <a:solidFill>
                    <a:srgbClr val="003366"/>
                  </a:solidFill>
                  <a:latin typeface="+mj-lt"/>
                  <a:ea typeface="+mj-ea"/>
                  <a:cs typeface="+mj-cs"/>
                </a:defRPr>
              </a:lvl1pPr>
              <a:lvl2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2pPr>
              <a:lvl3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3pPr>
              <a:lvl4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4pPr>
              <a:lvl5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5pPr>
              <a:lvl6pPr marL="4572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6pPr>
              <a:lvl7pPr marL="9144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7pPr>
              <a:lvl8pPr marL="13716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8pPr>
              <a:lvl9pPr marL="18288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ctr"/>
              <a:r>
                <a:rPr lang="en-US" sz="2200" dirty="0" smtClean="0">
                  <a:ea typeface="ＭＳ Ｐゴシック" pitchFamily="34" charset="-128"/>
                </a:rPr>
                <a:t>Deep Learning</a:t>
              </a:r>
              <a:endParaRPr lang="en-US" sz="2200" dirty="0">
                <a:ea typeface="ＭＳ Ｐゴシック" pitchFamily="34" charset="-128"/>
              </a:endParaRPr>
            </a:p>
          </p:txBody>
        </p:sp>
        <p:pic>
          <p:nvPicPr>
            <p:cNvPr id="48" name="Picture 2" descr="Resultado de imagem para deep learning"/>
            <p:cNvPicPr>
              <a:picLocks noChangeAspect="1" noChangeArrowheads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0134601" y="1551839"/>
              <a:ext cx="1653899" cy="88483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" name="Picture 6" descr="Resultado de imagem para ross ai lawyer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56554" y="4809377"/>
            <a:ext cx="1506446" cy="75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4" name="Grupo 17"/>
          <p:cNvGrpSpPr/>
          <p:nvPr/>
        </p:nvGrpSpPr>
        <p:grpSpPr>
          <a:xfrm>
            <a:off x="6801972" y="5332751"/>
            <a:ext cx="1494226" cy="534649"/>
            <a:chOff x="1377587" y="1905000"/>
            <a:chExt cx="1479911" cy="838200"/>
          </a:xfrm>
        </p:grpSpPr>
        <p:sp>
          <p:nvSpPr>
            <p:cNvPr id="105" name="Rounded Rectangle 10"/>
            <p:cNvSpPr/>
            <p:nvPr/>
          </p:nvSpPr>
          <p:spPr>
            <a:xfrm>
              <a:off x="1377587" y="1905000"/>
              <a:ext cx="1479911" cy="838200"/>
            </a:xfrm>
            <a:prstGeom prst="roundRect">
              <a:avLst/>
            </a:prstGeom>
            <a:solidFill>
              <a:srgbClr val="003366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106" name="TextBox 13"/>
            <p:cNvSpPr txBox="1"/>
            <p:nvPr/>
          </p:nvSpPr>
          <p:spPr>
            <a:xfrm>
              <a:off x="1377587" y="1943275"/>
              <a:ext cx="1479911" cy="72377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 smtClean="0">
                  <a:solidFill>
                    <a:srgbClr val="FFFFFF"/>
                  </a:solidFill>
                </a:rPr>
                <a:t>Processamento</a:t>
              </a:r>
              <a:r>
                <a:rPr lang="en-US" sz="1200" dirty="0">
                  <a:solidFill>
                    <a:srgbClr val="FFFFFF"/>
                  </a:solidFill>
                </a:rPr>
                <a:t> </a:t>
              </a:r>
              <a:r>
                <a:rPr lang="en-US" sz="1200" dirty="0" smtClean="0">
                  <a:solidFill>
                    <a:srgbClr val="FFFFFF"/>
                  </a:solidFill>
                </a:rPr>
                <a:t>de </a:t>
              </a:r>
              <a:r>
                <a:rPr lang="en-US" sz="1200" dirty="0" err="1" smtClean="0">
                  <a:solidFill>
                    <a:srgbClr val="FFFFFF"/>
                  </a:solidFill>
                </a:rPr>
                <a:t>Linguagem</a:t>
              </a:r>
              <a:endParaRPr lang="en-US" sz="1200" dirty="0">
                <a:solidFill>
                  <a:srgbClr val="FFFFFF"/>
                </a:solidFill>
              </a:endParaRPr>
            </a:p>
          </p:txBody>
        </p:sp>
      </p:grpSp>
      <p:pic>
        <p:nvPicPr>
          <p:cNvPr id="107" name="Picture 2" descr="Resultado de imagem para robot playing piano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2680" y="3590177"/>
            <a:ext cx="1506446" cy="75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8" name="Picture 8" descr="Resultado de imagem para medical diagnosis by cognitive computin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56754" y="5257800"/>
            <a:ext cx="1506446" cy="75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9" name="Grupo 17"/>
          <p:cNvGrpSpPr/>
          <p:nvPr/>
        </p:nvGrpSpPr>
        <p:grpSpPr>
          <a:xfrm>
            <a:off x="8153400" y="3300349"/>
            <a:ext cx="1073788" cy="575921"/>
            <a:chOff x="1143000" y="1905000"/>
            <a:chExt cx="1714498" cy="838200"/>
          </a:xfrm>
        </p:grpSpPr>
        <p:sp>
          <p:nvSpPr>
            <p:cNvPr id="110" name="Rounded Rectangle 10"/>
            <p:cNvSpPr/>
            <p:nvPr/>
          </p:nvSpPr>
          <p:spPr>
            <a:xfrm>
              <a:off x="1143000" y="1905000"/>
              <a:ext cx="1714498" cy="838200"/>
            </a:xfrm>
            <a:prstGeom prst="roundRect">
              <a:avLst/>
            </a:prstGeom>
            <a:solidFill>
              <a:srgbClr val="003366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111" name="TextBox 13"/>
            <p:cNvSpPr txBox="1"/>
            <p:nvPr/>
          </p:nvSpPr>
          <p:spPr>
            <a:xfrm>
              <a:off x="1143002" y="2026791"/>
              <a:ext cx="1714496" cy="5213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 smtClean="0">
                  <a:solidFill>
                    <a:srgbClr val="FFFFFF"/>
                  </a:solidFill>
                </a:rPr>
                <a:t>Composição</a:t>
              </a:r>
              <a:r>
                <a:rPr lang="en-US" sz="1200" dirty="0" smtClean="0">
                  <a:solidFill>
                    <a:srgbClr val="FFFFFF"/>
                  </a:solidFill>
                </a:rPr>
                <a:t> </a:t>
              </a:r>
              <a:r>
                <a:rPr lang="en-US" sz="1200" dirty="0" err="1" smtClean="0">
                  <a:solidFill>
                    <a:srgbClr val="FFFFFF"/>
                  </a:solidFill>
                </a:rPr>
                <a:t>Artística</a:t>
              </a:r>
              <a:endParaRPr lang="en-US" sz="1200" dirty="0">
                <a:solidFill>
                  <a:srgbClr val="FFFFFF"/>
                </a:solidFill>
              </a:endParaRPr>
            </a:p>
          </p:txBody>
        </p:sp>
      </p:grpSp>
      <p:pic>
        <p:nvPicPr>
          <p:cNvPr id="112" name="Picture 10" descr="Resultado de imagem para autonomous vehicles"/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34600" y="2667000"/>
            <a:ext cx="1506446" cy="7532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3" name="Grupo 17"/>
          <p:cNvGrpSpPr/>
          <p:nvPr/>
        </p:nvGrpSpPr>
        <p:grpSpPr>
          <a:xfrm>
            <a:off x="10958920" y="3197933"/>
            <a:ext cx="1065611" cy="603290"/>
            <a:chOff x="1143000" y="1905000"/>
            <a:chExt cx="1714498" cy="838200"/>
          </a:xfrm>
        </p:grpSpPr>
        <p:sp>
          <p:nvSpPr>
            <p:cNvPr id="114" name="Rounded Rectangle 10"/>
            <p:cNvSpPr/>
            <p:nvPr/>
          </p:nvSpPr>
          <p:spPr>
            <a:xfrm>
              <a:off x="1143000" y="1905000"/>
              <a:ext cx="1714498" cy="838200"/>
            </a:xfrm>
            <a:prstGeom prst="roundRect">
              <a:avLst/>
            </a:prstGeom>
            <a:solidFill>
              <a:srgbClr val="003366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115" name="TextBox 13"/>
            <p:cNvSpPr txBox="1"/>
            <p:nvPr/>
          </p:nvSpPr>
          <p:spPr>
            <a:xfrm>
              <a:off x="1143001" y="2000935"/>
              <a:ext cx="1714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 smtClean="0">
                  <a:solidFill>
                    <a:srgbClr val="FFFFFF"/>
                  </a:solidFill>
                </a:rPr>
                <a:t>Sistemas</a:t>
              </a:r>
              <a:r>
                <a:rPr lang="en-US" sz="1200" dirty="0" smtClean="0">
                  <a:solidFill>
                    <a:srgbClr val="FFFFFF"/>
                  </a:solidFill>
                </a:rPr>
                <a:t> </a:t>
              </a:r>
              <a:r>
                <a:rPr lang="en-US" sz="1200" dirty="0" err="1" smtClean="0">
                  <a:solidFill>
                    <a:srgbClr val="FFFFFF"/>
                  </a:solidFill>
                </a:rPr>
                <a:t>Autônomos</a:t>
              </a:r>
              <a:endParaRPr lang="en-US" sz="1200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116" name="Grupo 17"/>
          <p:cNvGrpSpPr/>
          <p:nvPr/>
        </p:nvGrpSpPr>
        <p:grpSpPr>
          <a:xfrm>
            <a:off x="8541728" y="5739264"/>
            <a:ext cx="1475083" cy="585336"/>
            <a:chOff x="1143000" y="1904994"/>
            <a:chExt cx="1714498" cy="838198"/>
          </a:xfrm>
        </p:grpSpPr>
        <p:sp>
          <p:nvSpPr>
            <p:cNvPr id="117" name="Rounded Rectangle 10"/>
            <p:cNvSpPr/>
            <p:nvPr/>
          </p:nvSpPr>
          <p:spPr>
            <a:xfrm>
              <a:off x="1143000" y="1904994"/>
              <a:ext cx="1714498" cy="838198"/>
            </a:xfrm>
            <a:prstGeom prst="roundRect">
              <a:avLst/>
            </a:prstGeom>
            <a:solidFill>
              <a:srgbClr val="003366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200" dirty="0">
                <a:solidFill>
                  <a:srgbClr val="FFFFFF"/>
                </a:solidFill>
              </a:endParaRPr>
            </a:p>
          </p:txBody>
        </p:sp>
        <p:sp>
          <p:nvSpPr>
            <p:cNvPr id="118" name="TextBox 13"/>
            <p:cNvSpPr txBox="1"/>
            <p:nvPr/>
          </p:nvSpPr>
          <p:spPr>
            <a:xfrm>
              <a:off x="1143001" y="2000935"/>
              <a:ext cx="171449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200" dirty="0" err="1" smtClean="0">
                  <a:solidFill>
                    <a:srgbClr val="FFFFFF"/>
                  </a:solidFill>
                </a:rPr>
                <a:t>Reconhecimento</a:t>
              </a:r>
              <a:r>
                <a:rPr lang="en-US" sz="1200" dirty="0" smtClean="0">
                  <a:solidFill>
                    <a:srgbClr val="FFFFFF"/>
                  </a:solidFill>
                </a:rPr>
                <a:t> de </a:t>
              </a:r>
              <a:r>
                <a:rPr lang="en-US" sz="1200" dirty="0" err="1" smtClean="0">
                  <a:solidFill>
                    <a:srgbClr val="FFFFFF"/>
                  </a:solidFill>
                </a:rPr>
                <a:t>Imagens</a:t>
              </a:r>
              <a:endParaRPr lang="en-US" sz="1200" dirty="0">
                <a:solidFill>
                  <a:srgbClr val="FFFFFF"/>
                </a:solidFill>
              </a:endParaRPr>
            </a:p>
          </p:txBody>
        </p:sp>
      </p:grpSp>
      <p:sp>
        <p:nvSpPr>
          <p:cNvPr id="119" name="Título 1"/>
          <p:cNvSpPr txBox="1">
            <a:spLocks/>
          </p:cNvSpPr>
          <p:nvPr/>
        </p:nvSpPr>
        <p:spPr bwMode="auto">
          <a:xfrm>
            <a:off x="8374826" y="690931"/>
            <a:ext cx="3232457" cy="15236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rmAutofit fontScale="82500" lnSpcReduction="10000"/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2800" b="1" kern="1200">
                <a:solidFill>
                  <a:srgbClr val="003366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2C95DD"/>
                </a:solidFill>
                <a:latin typeface="Calibri" pitchFamily="34" charset="0"/>
                <a:cs typeface="Arial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2800">
                <a:solidFill>
                  <a:srgbClr val="00B0F0"/>
                </a:solidFill>
                <a:latin typeface="Calibri" pitchFamily="34" charset="0"/>
                <a:cs typeface="Arial" charset="0"/>
              </a:defRPr>
            </a:lvl9pPr>
          </a:lstStyle>
          <a:p>
            <a:pPr algn="ctr"/>
            <a:r>
              <a:rPr lang="pt-BR" dirty="0" smtClean="0"/>
              <a:t>Possibilitando o desenvolvimento de aplicativos impensáveis até pouco tempo atrás!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37820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500"/>
                            </p:stCondLst>
                            <p:childTnLst>
                              <p:par>
                                <p:cTn id="2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50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500"/>
                            </p:stCondLst>
                            <p:childTnLst>
                              <p:par>
                                <p:cTn id="4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381000" y="228600"/>
            <a:ext cx="3896550" cy="762000"/>
          </a:xfrm>
        </p:spPr>
        <p:txBody>
          <a:bodyPr>
            <a:normAutofit/>
          </a:bodyPr>
          <a:lstStyle/>
          <a:p>
            <a:pPr algn="ctr"/>
            <a:r>
              <a:rPr lang="pt-BR" dirty="0" smtClean="0"/>
              <a:t>Quais os desafios atuais?</a:t>
            </a:r>
            <a:endParaRPr lang="pt-BR" dirty="0"/>
          </a:p>
        </p:txBody>
      </p:sp>
      <p:sp>
        <p:nvSpPr>
          <p:cNvPr id="4" name="CaixaDeTexto 3"/>
          <p:cNvSpPr txBox="1"/>
          <p:nvPr/>
        </p:nvSpPr>
        <p:spPr>
          <a:xfrm>
            <a:off x="3046811" y="2477869"/>
            <a:ext cx="1904208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poder de processamento</a:t>
            </a:r>
          </a:p>
        </p:txBody>
      </p:sp>
      <p:sp>
        <p:nvSpPr>
          <p:cNvPr id="9" name="CaixaDeTexto 8"/>
          <p:cNvSpPr txBox="1"/>
          <p:nvPr/>
        </p:nvSpPr>
        <p:spPr>
          <a:xfrm>
            <a:off x="7237811" y="2353270"/>
            <a:ext cx="1904208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sofisticação das aplicações</a:t>
            </a:r>
          </a:p>
        </p:txBody>
      </p:sp>
      <p:sp>
        <p:nvSpPr>
          <p:cNvPr id="12" name="Retângulo 11"/>
          <p:cNvSpPr/>
          <p:nvPr/>
        </p:nvSpPr>
        <p:spPr>
          <a:xfrm>
            <a:off x="5256611" y="4876800"/>
            <a:ext cx="1598613" cy="1219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CaixaDeTexto 9"/>
          <p:cNvSpPr txBox="1"/>
          <p:nvPr/>
        </p:nvSpPr>
        <p:spPr>
          <a:xfrm>
            <a:off x="5181203" y="4876800"/>
            <a:ext cx="1828008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pt-BR" b="1" dirty="0" smtClean="0"/>
              <a:t>Maior demanda de dados</a:t>
            </a:r>
          </a:p>
        </p:txBody>
      </p:sp>
      <p:cxnSp>
        <p:nvCxnSpPr>
          <p:cNvPr id="6" name="Conector de Seta Reta 5"/>
          <p:cNvCxnSpPr/>
          <p:nvPr/>
        </p:nvCxnSpPr>
        <p:spPr>
          <a:xfrm flipH="1" flipV="1">
            <a:off x="4150918" y="3276600"/>
            <a:ext cx="1791493" cy="1524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Conector de Seta Reta 16"/>
          <p:cNvCxnSpPr/>
          <p:nvPr/>
        </p:nvCxnSpPr>
        <p:spPr>
          <a:xfrm>
            <a:off x="5028011" y="2801035"/>
            <a:ext cx="2210592" cy="139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Conector de Seta Reta 20"/>
          <p:cNvCxnSpPr/>
          <p:nvPr/>
        </p:nvCxnSpPr>
        <p:spPr>
          <a:xfrm flipH="1">
            <a:off x="6247211" y="3352800"/>
            <a:ext cx="1789907" cy="152400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9" name="Agrupar 38"/>
          <p:cNvGrpSpPr/>
          <p:nvPr/>
        </p:nvGrpSpPr>
        <p:grpSpPr>
          <a:xfrm>
            <a:off x="2893619" y="2524125"/>
            <a:ext cx="2057400" cy="609600"/>
            <a:chOff x="685800" y="2895600"/>
            <a:chExt cx="2057400" cy="609600"/>
          </a:xfrm>
        </p:grpSpPr>
        <p:sp>
          <p:nvSpPr>
            <p:cNvPr id="38" name="Retângulo 37"/>
            <p:cNvSpPr/>
            <p:nvPr/>
          </p:nvSpPr>
          <p:spPr>
            <a:xfrm>
              <a:off x="685800" y="2895600"/>
              <a:ext cx="2057400" cy="6096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6" name="CaixaDeTexto 25"/>
            <p:cNvSpPr txBox="1"/>
            <p:nvPr/>
          </p:nvSpPr>
          <p:spPr>
            <a:xfrm>
              <a:off x="933054" y="3015734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</a:pPr>
              <a:r>
                <a:rPr lang="pt-BR" b="1" dirty="0" smtClean="0"/>
                <a:t>Velocidade</a:t>
              </a:r>
            </a:p>
          </p:txBody>
        </p:sp>
      </p:grpSp>
      <p:grpSp>
        <p:nvGrpSpPr>
          <p:cNvPr id="41" name="Agrupar 40"/>
          <p:cNvGrpSpPr/>
          <p:nvPr/>
        </p:nvGrpSpPr>
        <p:grpSpPr>
          <a:xfrm>
            <a:off x="7296545" y="2395538"/>
            <a:ext cx="1923655" cy="914400"/>
            <a:chOff x="6990952" y="691634"/>
            <a:chExt cx="1923655" cy="914400"/>
          </a:xfrm>
        </p:grpSpPr>
        <p:sp>
          <p:nvSpPr>
            <p:cNvPr id="40" name="Retângulo 39"/>
            <p:cNvSpPr/>
            <p:nvPr/>
          </p:nvSpPr>
          <p:spPr>
            <a:xfrm>
              <a:off x="6990952" y="691634"/>
              <a:ext cx="1923655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7" name="CaixaDeTexto 26"/>
            <p:cNvSpPr txBox="1"/>
            <p:nvPr/>
          </p:nvSpPr>
          <p:spPr>
            <a:xfrm>
              <a:off x="7162404" y="960819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 smtClean="0"/>
                <a:t>Variedade</a:t>
              </a:r>
            </a:p>
          </p:txBody>
        </p:sp>
      </p:grpSp>
      <p:grpSp>
        <p:nvGrpSpPr>
          <p:cNvPr id="43" name="Agrupar 42"/>
          <p:cNvGrpSpPr/>
          <p:nvPr/>
        </p:nvGrpSpPr>
        <p:grpSpPr>
          <a:xfrm>
            <a:off x="5257007" y="4943475"/>
            <a:ext cx="1752204" cy="914400"/>
            <a:chOff x="5105796" y="4333875"/>
            <a:chExt cx="1752204" cy="914400"/>
          </a:xfrm>
        </p:grpSpPr>
        <p:sp>
          <p:nvSpPr>
            <p:cNvPr id="42" name="Retângulo 41"/>
            <p:cNvSpPr/>
            <p:nvPr/>
          </p:nvSpPr>
          <p:spPr>
            <a:xfrm>
              <a:off x="5105796" y="4333875"/>
              <a:ext cx="1752204" cy="91440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28" name="CaixaDeTexto 27"/>
            <p:cNvSpPr txBox="1"/>
            <p:nvPr/>
          </p:nvSpPr>
          <p:spPr>
            <a:xfrm>
              <a:off x="5180807" y="4507468"/>
              <a:ext cx="160020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 smtClean="0"/>
                <a:t>Volume</a:t>
              </a:r>
            </a:p>
          </p:txBody>
        </p:sp>
      </p:grpSp>
      <p:grpSp>
        <p:nvGrpSpPr>
          <p:cNvPr id="83" name="Agrupar 82"/>
          <p:cNvGrpSpPr/>
          <p:nvPr/>
        </p:nvGrpSpPr>
        <p:grpSpPr>
          <a:xfrm>
            <a:off x="987424" y="1066800"/>
            <a:ext cx="1984376" cy="2185569"/>
            <a:chOff x="6874505" y="254913"/>
            <a:chExt cx="1984376" cy="2185569"/>
          </a:xfrm>
        </p:grpSpPr>
        <p:pic>
          <p:nvPicPr>
            <p:cNvPr id="65" name="Picture 2" descr="Resultado de imagem para The Economist Technology Quarterly â the rise and plateau of transistor power."/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874505" y="1029741"/>
              <a:ext cx="1984376" cy="141074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6" name="Retângulo 65"/>
            <p:cNvSpPr/>
            <p:nvPr/>
          </p:nvSpPr>
          <p:spPr>
            <a:xfrm>
              <a:off x="6934200" y="254913"/>
              <a:ext cx="1851657" cy="76944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22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O </a:t>
              </a:r>
              <a:r>
                <a:rPr lang="en-US" sz="22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Fim</a:t>
              </a:r>
              <a:r>
                <a:rPr lang="en-US" sz="22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 da Lei de Moore</a:t>
              </a:r>
              <a:endParaRPr lang="en-US" sz="22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grpSp>
        <p:nvGrpSpPr>
          <p:cNvPr id="52" name="Agrupar 51"/>
          <p:cNvGrpSpPr/>
          <p:nvPr/>
        </p:nvGrpSpPr>
        <p:grpSpPr>
          <a:xfrm>
            <a:off x="1295400" y="4572000"/>
            <a:ext cx="3676408" cy="1446550"/>
            <a:chOff x="4934192" y="1908668"/>
            <a:chExt cx="3676408" cy="1446550"/>
          </a:xfrm>
        </p:grpSpPr>
        <p:pic>
          <p:nvPicPr>
            <p:cNvPr id="53" name="Picture 4" descr="Resultado de imagem para np complex problems"/>
            <p:cNvPicPr>
              <a:picLocks noChangeAspect="1" noChangeArrowheads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039493" y="1981200"/>
              <a:ext cx="1571107" cy="11169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4" name="Retângulo 53"/>
            <p:cNvSpPr/>
            <p:nvPr/>
          </p:nvSpPr>
          <p:spPr>
            <a:xfrm>
              <a:off x="4934192" y="1908668"/>
              <a:ext cx="1952107" cy="144655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n-US" sz="22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O </a:t>
              </a:r>
              <a:r>
                <a:rPr lang="en-US" sz="22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aumento</a:t>
              </a:r>
              <a:r>
                <a:rPr lang="en-US" sz="22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 </a:t>
              </a:r>
              <a:r>
                <a:rPr lang="en-US" sz="22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exponencial</a:t>
              </a:r>
              <a:r>
                <a:rPr lang="en-US" sz="22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 da </a:t>
              </a:r>
              <a:r>
                <a:rPr lang="en-US" sz="22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complexidade</a:t>
              </a:r>
              <a:r>
                <a:rPr lang="en-US" sz="2200" b="1" dirty="0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 dos </a:t>
              </a:r>
              <a:r>
                <a:rPr lang="en-US" sz="2200" b="1" dirty="0" err="1" smtClean="0">
                  <a:solidFill>
                    <a:srgbClr val="003366"/>
                  </a:solidFill>
                  <a:latin typeface="Calibri"/>
                  <a:ea typeface="ＭＳ Ｐゴシック" pitchFamily="34" charset="-128"/>
                  <a:cs typeface="Arial" panose="020B0604020202020204" pitchFamily="34" charset="0"/>
                </a:rPr>
                <a:t>problemas</a:t>
              </a:r>
              <a:endParaRPr lang="en-US" sz="2200" b="1" dirty="0">
                <a:solidFill>
                  <a:srgbClr val="003366"/>
                </a:solidFill>
                <a:latin typeface="Calibri"/>
                <a:cs typeface="Arial" panose="020B0604020202020204" pitchFamily="34" charset="0"/>
              </a:endParaRPr>
            </a:p>
          </p:txBody>
        </p:sp>
      </p:grpSp>
      <p:grpSp>
        <p:nvGrpSpPr>
          <p:cNvPr id="55" name="Agrupar 54"/>
          <p:cNvGrpSpPr/>
          <p:nvPr/>
        </p:nvGrpSpPr>
        <p:grpSpPr>
          <a:xfrm>
            <a:off x="9163062" y="2440798"/>
            <a:ext cx="2266938" cy="3359331"/>
            <a:chOff x="8747866" y="1232957"/>
            <a:chExt cx="2266938" cy="3359331"/>
          </a:xfrm>
        </p:grpSpPr>
        <p:pic>
          <p:nvPicPr>
            <p:cNvPr id="56" name="Imagem 55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8747866" y="2353269"/>
              <a:ext cx="2266938" cy="2239019"/>
            </a:xfrm>
            <a:prstGeom prst="rect">
              <a:avLst/>
            </a:prstGeom>
          </p:spPr>
        </p:pic>
        <p:sp>
          <p:nvSpPr>
            <p:cNvPr id="57" name="Title 1"/>
            <p:cNvSpPr txBox="1">
              <a:spLocks/>
            </p:cNvSpPr>
            <p:nvPr/>
          </p:nvSpPr>
          <p:spPr bwMode="auto">
            <a:xfrm>
              <a:off x="8874075" y="1232957"/>
              <a:ext cx="1988329" cy="759602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>
              <a:lvl1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 b="1" kern="1200">
                  <a:solidFill>
                    <a:srgbClr val="003366"/>
                  </a:solidFill>
                  <a:latin typeface="+mj-lt"/>
                  <a:ea typeface="+mj-ea"/>
                  <a:cs typeface="+mj-cs"/>
                </a:defRPr>
              </a:lvl1pPr>
              <a:lvl2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2pPr>
              <a:lvl3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3pPr>
              <a:lvl4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4pPr>
              <a:lvl5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5pPr>
              <a:lvl6pPr marL="4572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6pPr>
              <a:lvl7pPr marL="9144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7pPr>
              <a:lvl8pPr marL="13716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8pPr>
              <a:lvl9pPr marL="18288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ctr"/>
              <a:r>
                <a:rPr lang="en-US" sz="2200" dirty="0" smtClean="0">
                  <a:ea typeface="ＭＳ Ｐゴシック" pitchFamily="34" charset="-128"/>
                </a:rPr>
                <a:t>Uma nova </a:t>
              </a:r>
              <a:r>
                <a:rPr lang="en-US" sz="2200" dirty="0" err="1" smtClean="0">
                  <a:ea typeface="ＭＳ Ｐゴシック" pitchFamily="34" charset="-128"/>
                </a:rPr>
                <a:t>variedade</a:t>
              </a:r>
              <a:r>
                <a:rPr lang="en-US" sz="2200" dirty="0" smtClean="0">
                  <a:ea typeface="ＭＳ Ｐゴシック" pitchFamily="34" charset="-128"/>
                </a:rPr>
                <a:t> de </a:t>
              </a:r>
              <a:r>
                <a:rPr lang="en-US" sz="2200" dirty="0" err="1" smtClean="0">
                  <a:ea typeface="ＭＳ Ｐゴシック" pitchFamily="34" charset="-128"/>
                </a:rPr>
                <a:t>aplicativos</a:t>
              </a:r>
              <a:r>
                <a:rPr lang="en-US" sz="2200" dirty="0" smtClean="0">
                  <a:ea typeface="ＭＳ Ｐゴシック" pitchFamily="34" charset="-128"/>
                </a:rPr>
                <a:t> no </a:t>
              </a:r>
              <a:r>
                <a:rPr lang="en-US" sz="2200" dirty="0" err="1" smtClean="0">
                  <a:ea typeface="ＭＳ Ｐゴシック" pitchFamily="34" charset="-128"/>
                </a:rPr>
                <a:t>horizonte</a:t>
              </a:r>
              <a:endParaRPr lang="en-US" sz="2200" dirty="0">
                <a:ea typeface="ＭＳ Ｐゴシック" pitchFamily="34" charset="-128"/>
              </a:endParaRPr>
            </a:p>
          </p:txBody>
        </p:sp>
      </p:grpSp>
      <p:grpSp>
        <p:nvGrpSpPr>
          <p:cNvPr id="58" name="Agrupar 57"/>
          <p:cNvGrpSpPr/>
          <p:nvPr/>
        </p:nvGrpSpPr>
        <p:grpSpPr>
          <a:xfrm>
            <a:off x="5334000" y="1012463"/>
            <a:ext cx="1822165" cy="1425937"/>
            <a:chOff x="1328247" y="1449096"/>
            <a:chExt cx="1822165" cy="1425937"/>
          </a:xfrm>
        </p:grpSpPr>
        <p:pic>
          <p:nvPicPr>
            <p:cNvPr id="59" name="Picture 2" descr="https://www.machinedesign.com/sites/machinedesign.com/files/styles/article_featured_standard/public/PROMO_GI_Cuibiudt.jpg?itok=l-0SZHou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76970" y="2097158"/>
              <a:ext cx="1497409" cy="7778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60" name="Title 1"/>
            <p:cNvSpPr txBox="1">
              <a:spLocks/>
            </p:cNvSpPr>
            <p:nvPr/>
          </p:nvSpPr>
          <p:spPr bwMode="auto">
            <a:xfrm>
              <a:off x="1328247" y="1449096"/>
              <a:ext cx="1822165" cy="5334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ctr" anchorCtr="0" compatLnSpc="1">
              <a:prstTxWarp prst="textNoShape">
                <a:avLst/>
              </a:prstTxWarp>
              <a:noAutofit/>
            </a:bodyPr>
            <a:lstStyle>
              <a:lvl1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 b="1" kern="1200">
                  <a:solidFill>
                    <a:srgbClr val="003366"/>
                  </a:solidFill>
                  <a:latin typeface="+mj-lt"/>
                  <a:ea typeface="+mj-ea"/>
                  <a:cs typeface="+mj-cs"/>
                </a:defRPr>
              </a:lvl1pPr>
              <a:lvl2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2pPr>
              <a:lvl3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3pPr>
              <a:lvl4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4pPr>
              <a:lvl5pPr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2C95DD"/>
                  </a:solidFill>
                  <a:latin typeface="Calibri" pitchFamily="34" charset="0"/>
                  <a:cs typeface="Arial" charset="0"/>
                </a:defRPr>
              </a:lvl5pPr>
              <a:lvl6pPr marL="4572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6pPr>
              <a:lvl7pPr marL="9144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7pPr>
              <a:lvl8pPr marL="13716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8pPr>
              <a:lvl9pPr marL="1828800" algn="l" rtl="0" eaLnBrk="1" fontAlgn="base" hangingPunct="1">
                <a:spcBef>
                  <a:spcPct val="0"/>
                </a:spcBef>
                <a:spcAft>
                  <a:spcPct val="0"/>
                </a:spcAft>
                <a:defRPr sz="2800">
                  <a:solidFill>
                    <a:srgbClr val="00B0F0"/>
                  </a:solidFill>
                  <a:latin typeface="Calibri" pitchFamily="34" charset="0"/>
                  <a:cs typeface="Arial" charset="0"/>
                </a:defRPr>
              </a:lvl9pPr>
            </a:lstStyle>
            <a:p>
              <a:pPr algn="ctr"/>
              <a:r>
                <a:rPr lang="en-US" sz="2200" dirty="0" err="1" smtClean="0">
                  <a:ea typeface="ＭＳ Ｐゴシック" pitchFamily="34" charset="-128"/>
                </a:rPr>
                <a:t>Computação</a:t>
              </a:r>
              <a:r>
                <a:rPr lang="en-US" sz="2200" dirty="0" smtClean="0">
                  <a:ea typeface="ＭＳ Ｐゴシック" pitchFamily="34" charset="-128"/>
                </a:rPr>
                <a:t> </a:t>
              </a:r>
            </a:p>
            <a:p>
              <a:pPr algn="ctr"/>
              <a:r>
                <a:rPr lang="en-US" sz="2200" dirty="0" err="1" smtClean="0">
                  <a:ea typeface="ＭＳ Ｐゴシック" pitchFamily="34" charset="-128"/>
                </a:rPr>
                <a:t>Quântica</a:t>
              </a:r>
              <a:r>
                <a:rPr lang="en-US" sz="2200" dirty="0" smtClean="0">
                  <a:ea typeface="ＭＳ Ｐゴシック" pitchFamily="34" charset="-128"/>
                </a:rPr>
                <a:t>?</a:t>
              </a:r>
              <a:endParaRPr lang="en-US" sz="2200" dirty="0">
                <a:ea typeface="ＭＳ Ｐゴシック" pitchFamily="34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9806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Onde estamos no ciclo de novas tecnologias?</a:t>
            </a:r>
            <a:endParaRPr lang="pt-BR" dirty="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685800"/>
            <a:ext cx="11099800" cy="5410200"/>
          </a:xfrm>
          <a:prstGeom prst="rect">
            <a:avLst/>
          </a:prstGeom>
        </p:spPr>
      </p:pic>
      <p:grpSp>
        <p:nvGrpSpPr>
          <p:cNvPr id="24" name="Grupo 17"/>
          <p:cNvGrpSpPr/>
          <p:nvPr/>
        </p:nvGrpSpPr>
        <p:grpSpPr>
          <a:xfrm>
            <a:off x="5981702" y="838200"/>
            <a:ext cx="1714498" cy="838200"/>
            <a:chOff x="1143000" y="1905000"/>
            <a:chExt cx="1714498" cy="838200"/>
          </a:xfrm>
          <a:solidFill>
            <a:schemeClr val="accent1"/>
          </a:solidFill>
        </p:grpSpPr>
        <p:sp>
          <p:nvSpPr>
            <p:cNvPr id="25" name="Rounded Rectangle 10"/>
            <p:cNvSpPr/>
            <p:nvPr/>
          </p:nvSpPr>
          <p:spPr>
            <a:xfrm>
              <a:off x="1143000" y="1905000"/>
              <a:ext cx="1714498" cy="838200"/>
            </a:xfrm>
            <a:prstGeom prst="round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26" name="TextBox 13"/>
            <p:cNvSpPr txBox="1"/>
            <p:nvPr/>
          </p:nvSpPr>
          <p:spPr>
            <a:xfrm>
              <a:off x="1143001" y="2000935"/>
              <a:ext cx="1714497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FFFF"/>
                  </a:solidFill>
                </a:rPr>
                <a:t>Deep</a:t>
              </a:r>
            </a:p>
            <a:p>
              <a:pPr algn="ctr"/>
              <a:r>
                <a:rPr lang="en-US" b="1" dirty="0" smtClean="0">
                  <a:solidFill>
                    <a:srgbClr val="FFFFFF"/>
                  </a:solidFill>
                </a:rPr>
                <a:t>Learning</a:t>
              </a:r>
              <a:endParaRPr lang="en-US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4" name="Agrupar 3"/>
          <p:cNvGrpSpPr/>
          <p:nvPr/>
        </p:nvGrpSpPr>
        <p:grpSpPr>
          <a:xfrm>
            <a:off x="6477000" y="1905000"/>
            <a:ext cx="1600200" cy="838200"/>
            <a:chOff x="5638800" y="2743200"/>
            <a:chExt cx="1600200" cy="838200"/>
          </a:xfrm>
          <a:solidFill>
            <a:srgbClr val="002060"/>
          </a:solidFill>
        </p:grpSpPr>
        <p:sp>
          <p:nvSpPr>
            <p:cNvPr id="30" name="Rounded Rectangle 8"/>
            <p:cNvSpPr/>
            <p:nvPr/>
          </p:nvSpPr>
          <p:spPr>
            <a:xfrm>
              <a:off x="5638800" y="2743200"/>
              <a:ext cx="1600200" cy="838200"/>
            </a:xfrm>
            <a:prstGeom prst="round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31" name="TextBox 15"/>
            <p:cNvSpPr txBox="1"/>
            <p:nvPr/>
          </p:nvSpPr>
          <p:spPr>
            <a:xfrm>
              <a:off x="5715000" y="2819400"/>
              <a:ext cx="140970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solidFill>
                    <a:srgbClr val="FFFFFF"/>
                  </a:solidFill>
                </a:rPr>
                <a:t>Quantum Computing</a:t>
              </a:r>
              <a:endParaRPr lang="en-US" b="1" dirty="0">
                <a:solidFill>
                  <a:srgbClr val="FFFFFF"/>
                </a:solidFill>
              </a:endParaRPr>
            </a:p>
          </p:txBody>
        </p:sp>
      </p:grpSp>
      <p:grpSp>
        <p:nvGrpSpPr>
          <p:cNvPr id="3" name="Agrupar 2"/>
          <p:cNvGrpSpPr/>
          <p:nvPr/>
        </p:nvGrpSpPr>
        <p:grpSpPr>
          <a:xfrm>
            <a:off x="7525322" y="4058334"/>
            <a:ext cx="1600200" cy="838200"/>
            <a:chOff x="6781800" y="1510937"/>
            <a:chExt cx="1600200" cy="838200"/>
          </a:xfrm>
          <a:solidFill>
            <a:srgbClr val="FFFF00"/>
          </a:solidFill>
        </p:grpSpPr>
        <p:sp>
          <p:nvSpPr>
            <p:cNvPr id="33" name="Rounded Rectangle 8"/>
            <p:cNvSpPr/>
            <p:nvPr/>
          </p:nvSpPr>
          <p:spPr>
            <a:xfrm>
              <a:off x="6781800" y="1510937"/>
              <a:ext cx="1600200" cy="838200"/>
            </a:xfrm>
            <a:prstGeom prst="roundRect">
              <a:avLst/>
            </a:prstGeom>
            <a:grpFill/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34" name="TextBox 15"/>
            <p:cNvSpPr txBox="1"/>
            <p:nvPr/>
          </p:nvSpPr>
          <p:spPr>
            <a:xfrm>
              <a:off x="6896100" y="1587137"/>
              <a:ext cx="1371600" cy="646331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/>
                <a:t>I.A.</a:t>
              </a:r>
            </a:p>
            <a:p>
              <a:pPr algn="ctr"/>
              <a:r>
                <a:rPr lang="en-US" b="1" dirty="0" err="1" smtClean="0"/>
                <a:t>Genérica</a:t>
              </a:r>
              <a:endParaRPr lang="en-US" b="1" dirty="0"/>
            </a:p>
          </p:txBody>
        </p:sp>
      </p:grpSp>
      <p:cxnSp>
        <p:nvCxnSpPr>
          <p:cNvPr id="38" name="Conector de Seta Reta 37"/>
          <p:cNvCxnSpPr>
            <a:stCxn id="26" idx="1"/>
          </p:cNvCxnSpPr>
          <p:nvPr/>
        </p:nvCxnSpPr>
        <p:spPr>
          <a:xfrm flipH="1" flipV="1">
            <a:off x="3810000" y="1176336"/>
            <a:ext cx="2171703" cy="80965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ector de Seta Reta 38"/>
          <p:cNvCxnSpPr>
            <a:stCxn id="30" idx="1"/>
          </p:cNvCxnSpPr>
          <p:nvPr/>
        </p:nvCxnSpPr>
        <p:spPr>
          <a:xfrm flipH="1" flipV="1">
            <a:off x="3124200" y="2152650"/>
            <a:ext cx="3352800" cy="171450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ctor de Seta Reta 45"/>
          <p:cNvCxnSpPr>
            <a:stCxn id="33" idx="1"/>
          </p:cNvCxnSpPr>
          <p:nvPr/>
        </p:nvCxnSpPr>
        <p:spPr>
          <a:xfrm flipH="1" flipV="1">
            <a:off x="2514600" y="4191000"/>
            <a:ext cx="5010722" cy="286434"/>
          </a:xfrm>
          <a:prstGeom prst="straightConnector1">
            <a:avLst/>
          </a:prstGeom>
          <a:ln w="254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aixaDeTexto 7"/>
          <p:cNvSpPr txBox="1"/>
          <p:nvPr/>
        </p:nvSpPr>
        <p:spPr>
          <a:xfrm>
            <a:off x="406400" y="6261556"/>
            <a:ext cx="581922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800" dirty="0" smtClean="0">
                <a:solidFill>
                  <a:schemeClr val="bg1"/>
                </a:solidFill>
              </a:rPr>
              <a:t>Fonte: https</a:t>
            </a:r>
            <a:r>
              <a:rPr lang="pt-BR" sz="800" dirty="0">
                <a:solidFill>
                  <a:schemeClr val="bg1"/>
                </a:solidFill>
              </a:rPr>
              <a:t>://www.gartner.com/smarterwithgartner/5-trends-emerge-in-gartner-hype-cycle-for-emerging-technologies-2018/</a:t>
            </a:r>
          </a:p>
        </p:txBody>
      </p:sp>
    </p:spTree>
    <p:extLst>
      <p:ext uri="{BB962C8B-B14F-4D97-AF65-F5344CB8AC3E}">
        <p14:creationId xmlns:p14="http://schemas.microsoft.com/office/powerpoint/2010/main" val="31330825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Agrupar 44"/>
          <p:cNvGrpSpPr/>
          <p:nvPr/>
        </p:nvGrpSpPr>
        <p:grpSpPr>
          <a:xfrm>
            <a:off x="2971800" y="795072"/>
            <a:ext cx="6583526" cy="4932647"/>
            <a:chOff x="1447800" y="795071"/>
            <a:chExt cx="6583526" cy="4932647"/>
          </a:xfrm>
        </p:grpSpPr>
        <p:sp>
          <p:nvSpPr>
            <p:cNvPr id="35" name="Circular Arrow 34"/>
            <p:cNvSpPr/>
            <p:nvPr/>
          </p:nvSpPr>
          <p:spPr>
            <a:xfrm rot="6623666">
              <a:off x="2493856" y="190248"/>
              <a:ext cx="4876800" cy="6198140"/>
            </a:xfrm>
            <a:prstGeom prst="circularArrow">
              <a:avLst>
                <a:gd name="adj1" fmla="val 4218"/>
                <a:gd name="adj2" fmla="val 802753"/>
                <a:gd name="adj3" fmla="val 6792850"/>
                <a:gd name="adj4" fmla="val 6020933"/>
                <a:gd name="adj5" fmla="val 6970"/>
              </a:avLst>
            </a:prstGeom>
            <a:noFill/>
            <a:ln w="38100">
              <a:solidFill>
                <a:schemeClr val="bg1">
                  <a:lumMod val="85000"/>
                </a:schemeClr>
              </a:solidFill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5400000">
              <a:off x="2108470" y="134401"/>
              <a:ext cx="4876800" cy="6198140"/>
            </a:xfrm>
            <a:prstGeom prst="circularArrow">
              <a:avLst>
                <a:gd name="adj1" fmla="val 5321"/>
                <a:gd name="adj2" fmla="val 630988"/>
                <a:gd name="adj3" fmla="val 7337081"/>
                <a:gd name="adj4" fmla="val 10800000"/>
                <a:gd name="adj5" fmla="val 7694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As </a:t>
            </a:r>
            <a:r>
              <a:rPr lang="en-US" dirty="0" err="1" smtClean="0"/>
              <a:t>Novas</a:t>
            </a:r>
            <a:r>
              <a:rPr lang="en-US" dirty="0" smtClean="0"/>
              <a:t> </a:t>
            </a:r>
            <a:r>
              <a:rPr lang="en-US" dirty="0" err="1" smtClean="0"/>
              <a:t>Funções</a:t>
            </a:r>
            <a:endParaRPr lang="en-US" dirty="0"/>
          </a:p>
        </p:txBody>
      </p:sp>
      <p:grpSp>
        <p:nvGrpSpPr>
          <p:cNvPr id="4" name="Agrupar 3"/>
          <p:cNvGrpSpPr/>
          <p:nvPr/>
        </p:nvGrpSpPr>
        <p:grpSpPr>
          <a:xfrm>
            <a:off x="5181600" y="914400"/>
            <a:ext cx="1600200" cy="914400"/>
            <a:chOff x="3657600" y="914400"/>
            <a:chExt cx="1600200" cy="914400"/>
          </a:xfrm>
        </p:grpSpPr>
        <p:sp>
          <p:nvSpPr>
            <p:cNvPr id="7" name="Rounded Rectangle 6"/>
            <p:cNvSpPr/>
            <p:nvPr/>
          </p:nvSpPr>
          <p:spPr>
            <a:xfrm>
              <a:off x="3657600" y="990600"/>
              <a:ext cx="1600200" cy="838200"/>
            </a:xfrm>
            <a:prstGeom prst="roundRect">
              <a:avLst/>
            </a:prstGeom>
            <a:solidFill>
              <a:srgbClr val="003366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10000" y="1225034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rgbClr val="FFFFFF"/>
                  </a:solidFill>
                </a:rPr>
                <a:t>Descoberta</a:t>
              </a:r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3709236" y="914400"/>
              <a:ext cx="279400" cy="27940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b="1" dirty="0">
                  <a:solidFill>
                    <a:schemeClr val="bg2"/>
                  </a:solidFill>
                </a:rPr>
                <a:t>1</a:t>
              </a:r>
            </a:p>
          </p:txBody>
        </p:sp>
      </p:grpSp>
      <p:grpSp>
        <p:nvGrpSpPr>
          <p:cNvPr id="5" name="Agrupar 4"/>
          <p:cNvGrpSpPr/>
          <p:nvPr/>
        </p:nvGrpSpPr>
        <p:grpSpPr>
          <a:xfrm>
            <a:off x="7391400" y="2067359"/>
            <a:ext cx="1600200" cy="890587"/>
            <a:chOff x="5867400" y="2067358"/>
            <a:chExt cx="1600200" cy="890587"/>
          </a:xfrm>
        </p:grpSpPr>
        <p:sp>
          <p:nvSpPr>
            <p:cNvPr id="9" name="Rounded Rectangle 8"/>
            <p:cNvSpPr/>
            <p:nvPr/>
          </p:nvSpPr>
          <p:spPr>
            <a:xfrm>
              <a:off x="5867400" y="2119745"/>
              <a:ext cx="1600200" cy="838200"/>
            </a:xfrm>
            <a:prstGeom prst="roundRect">
              <a:avLst/>
            </a:prstGeom>
            <a:solidFill>
              <a:srgbClr val="003366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981700" y="2354179"/>
              <a:ext cx="13716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rgbClr val="FFFFFF"/>
                  </a:solidFill>
                </a:rPr>
                <a:t>Preparação</a:t>
              </a:r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5981700" y="2067358"/>
              <a:ext cx="279400" cy="280987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b="1" dirty="0" smtClean="0">
                  <a:solidFill>
                    <a:schemeClr val="bg2"/>
                  </a:solidFill>
                </a:rPr>
                <a:t>2</a:t>
              </a:r>
              <a:endParaRPr lang="en-US" sz="1200" b="1" dirty="0">
                <a:solidFill>
                  <a:schemeClr val="bg2"/>
                </a:solidFill>
              </a:endParaRPr>
            </a:p>
          </p:txBody>
        </p:sp>
      </p:grpSp>
      <p:grpSp>
        <p:nvGrpSpPr>
          <p:cNvPr id="6" name="Agrupar 5"/>
          <p:cNvGrpSpPr/>
          <p:nvPr/>
        </p:nvGrpSpPr>
        <p:grpSpPr>
          <a:xfrm>
            <a:off x="7196399" y="3525809"/>
            <a:ext cx="2191683" cy="850664"/>
            <a:chOff x="5867400" y="3429000"/>
            <a:chExt cx="1600200" cy="945629"/>
          </a:xfrm>
        </p:grpSpPr>
        <p:sp>
          <p:nvSpPr>
            <p:cNvPr id="8" name="Rounded Rectangle 7"/>
            <p:cNvSpPr/>
            <p:nvPr/>
          </p:nvSpPr>
          <p:spPr>
            <a:xfrm>
              <a:off x="5867400" y="3505200"/>
              <a:ext cx="1600200" cy="838200"/>
            </a:xfrm>
            <a:prstGeom prst="roundRect">
              <a:avLst/>
            </a:prstGeom>
            <a:solidFill>
              <a:srgbClr val="003366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5985657" y="3714293"/>
              <a:ext cx="1442341" cy="66033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rgbClr val="FFFFFF"/>
                  </a:solidFill>
                </a:rPr>
                <a:t>Desenvolvimento</a:t>
              </a:r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38" name="Oval 37"/>
            <p:cNvSpPr/>
            <p:nvPr/>
          </p:nvSpPr>
          <p:spPr>
            <a:xfrm>
              <a:off x="5976938" y="3429000"/>
              <a:ext cx="176947" cy="293627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b="1" dirty="0">
                  <a:solidFill>
                    <a:schemeClr val="bg2"/>
                  </a:solidFill>
                </a:rPr>
                <a:t>3</a:t>
              </a:r>
            </a:p>
          </p:txBody>
        </p:sp>
      </p:grpSp>
      <p:grpSp>
        <p:nvGrpSpPr>
          <p:cNvPr id="28" name="Agrupar 27"/>
          <p:cNvGrpSpPr/>
          <p:nvPr/>
        </p:nvGrpSpPr>
        <p:grpSpPr>
          <a:xfrm>
            <a:off x="5181600" y="4572000"/>
            <a:ext cx="1600200" cy="914400"/>
            <a:chOff x="3657600" y="4572000"/>
            <a:chExt cx="1600200" cy="914400"/>
          </a:xfrm>
        </p:grpSpPr>
        <p:sp>
          <p:nvSpPr>
            <p:cNvPr id="12" name="Rounded Rectangle 11"/>
            <p:cNvSpPr/>
            <p:nvPr/>
          </p:nvSpPr>
          <p:spPr>
            <a:xfrm>
              <a:off x="3657600" y="4648200"/>
              <a:ext cx="1600200" cy="838200"/>
            </a:xfrm>
            <a:prstGeom prst="roundRect">
              <a:avLst/>
            </a:prstGeom>
            <a:solidFill>
              <a:srgbClr val="003366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733799" y="4876800"/>
              <a:ext cx="143409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rgbClr val="FFFFFF"/>
                  </a:solidFill>
                </a:rPr>
                <a:t>Análise</a:t>
              </a:r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39" name="Oval 38"/>
            <p:cNvSpPr/>
            <p:nvPr/>
          </p:nvSpPr>
          <p:spPr>
            <a:xfrm>
              <a:off x="3709236" y="4572000"/>
              <a:ext cx="280987" cy="280987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b="1" dirty="0">
                  <a:solidFill>
                    <a:schemeClr val="bg2"/>
                  </a:solidFill>
                </a:rPr>
                <a:t>4</a:t>
              </a:r>
            </a:p>
          </p:txBody>
        </p:sp>
      </p:grpSp>
      <p:grpSp>
        <p:nvGrpSpPr>
          <p:cNvPr id="29" name="Agrupar 28"/>
          <p:cNvGrpSpPr/>
          <p:nvPr/>
        </p:nvGrpSpPr>
        <p:grpSpPr>
          <a:xfrm>
            <a:off x="2667000" y="3454400"/>
            <a:ext cx="1600200" cy="889000"/>
            <a:chOff x="1143000" y="3454400"/>
            <a:chExt cx="1600200" cy="889000"/>
          </a:xfrm>
        </p:grpSpPr>
        <p:sp>
          <p:nvSpPr>
            <p:cNvPr id="10" name="Rounded Rectangle 9"/>
            <p:cNvSpPr/>
            <p:nvPr/>
          </p:nvSpPr>
          <p:spPr>
            <a:xfrm>
              <a:off x="1143000" y="3505200"/>
              <a:ext cx="1600200" cy="838200"/>
            </a:xfrm>
            <a:prstGeom prst="roundRect">
              <a:avLst/>
            </a:prstGeom>
            <a:solidFill>
              <a:srgbClr val="003366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1143000" y="3733800"/>
              <a:ext cx="16002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rgbClr val="FFFFFF"/>
                  </a:solidFill>
                </a:rPr>
                <a:t>Divulgação</a:t>
              </a:r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41" name="Oval 40"/>
            <p:cNvSpPr/>
            <p:nvPr/>
          </p:nvSpPr>
          <p:spPr>
            <a:xfrm>
              <a:off x="1219200" y="3454400"/>
              <a:ext cx="280987" cy="279400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b="1" dirty="0">
                  <a:solidFill>
                    <a:schemeClr val="bg2"/>
                  </a:solidFill>
                </a:rPr>
                <a:t>5</a:t>
              </a:r>
            </a:p>
          </p:txBody>
        </p:sp>
      </p:grpSp>
      <p:grpSp>
        <p:nvGrpSpPr>
          <p:cNvPr id="44" name="Agrupar 43"/>
          <p:cNvGrpSpPr/>
          <p:nvPr/>
        </p:nvGrpSpPr>
        <p:grpSpPr>
          <a:xfrm>
            <a:off x="2157675" y="1261765"/>
            <a:ext cx="7302330" cy="3941234"/>
            <a:chOff x="633675" y="1261765"/>
            <a:chExt cx="7302330" cy="3941234"/>
          </a:xfrm>
        </p:grpSpPr>
        <p:sp>
          <p:nvSpPr>
            <p:cNvPr id="20" name="Circular Arrow 19"/>
            <p:cNvSpPr/>
            <p:nvPr/>
          </p:nvSpPr>
          <p:spPr>
            <a:xfrm rot="1594547">
              <a:off x="5339980" y="1261765"/>
              <a:ext cx="1108858" cy="894711"/>
            </a:xfrm>
            <a:prstGeom prst="circular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1" name="Circular Arrow 20"/>
            <p:cNvSpPr/>
            <p:nvPr/>
          </p:nvSpPr>
          <p:spPr>
            <a:xfrm rot="12948736">
              <a:off x="4895890" y="1672389"/>
              <a:ext cx="1108858" cy="894711"/>
            </a:xfrm>
            <a:prstGeom prst="circular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2" name="Circular Arrow 21"/>
            <p:cNvSpPr/>
            <p:nvPr/>
          </p:nvSpPr>
          <p:spPr>
            <a:xfrm rot="5164147">
              <a:off x="6934221" y="2868186"/>
              <a:ext cx="1108858" cy="894711"/>
            </a:xfrm>
            <a:prstGeom prst="circular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3" name="Circular Arrow 22"/>
            <p:cNvSpPr/>
            <p:nvPr/>
          </p:nvSpPr>
          <p:spPr>
            <a:xfrm rot="15859693">
              <a:off x="5397621" y="2794595"/>
              <a:ext cx="846777" cy="894711"/>
            </a:xfrm>
            <a:prstGeom prst="circular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4" name="Circular Arrow 23"/>
            <p:cNvSpPr/>
            <p:nvPr/>
          </p:nvSpPr>
          <p:spPr>
            <a:xfrm rot="1594547">
              <a:off x="2721812" y="3927152"/>
              <a:ext cx="1308523" cy="894711"/>
            </a:xfrm>
            <a:prstGeom prst="circular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5" name="Circular Arrow 24"/>
            <p:cNvSpPr/>
            <p:nvPr/>
          </p:nvSpPr>
          <p:spPr>
            <a:xfrm rot="12948736">
              <a:off x="2292315" y="4308288"/>
              <a:ext cx="1424148" cy="894711"/>
            </a:xfrm>
            <a:prstGeom prst="circular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6" name="Circular Arrow 25"/>
            <p:cNvSpPr/>
            <p:nvPr/>
          </p:nvSpPr>
          <p:spPr>
            <a:xfrm rot="8377360">
              <a:off x="5256094" y="4348479"/>
              <a:ext cx="1108858" cy="729874"/>
            </a:xfrm>
            <a:prstGeom prst="circular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27" name="Circular Arrow 26"/>
            <p:cNvSpPr/>
            <p:nvPr/>
          </p:nvSpPr>
          <p:spPr>
            <a:xfrm rot="18817541">
              <a:off x="4907088" y="3834195"/>
              <a:ext cx="1108858" cy="894711"/>
            </a:xfrm>
            <a:prstGeom prst="circular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31" name="Circular Arrow 30"/>
            <p:cNvSpPr/>
            <p:nvPr/>
          </p:nvSpPr>
          <p:spPr>
            <a:xfrm rot="15859693">
              <a:off x="657642" y="2794594"/>
              <a:ext cx="846777" cy="894711"/>
            </a:xfrm>
            <a:prstGeom prst="circular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  <p:sp>
          <p:nvSpPr>
            <p:cNvPr id="43" name="Circular Arrow 23"/>
            <p:cNvSpPr/>
            <p:nvPr/>
          </p:nvSpPr>
          <p:spPr>
            <a:xfrm rot="6096090">
              <a:off x="2420769" y="2608035"/>
              <a:ext cx="1076034" cy="894711"/>
            </a:xfrm>
            <a:prstGeom prst="circularArrow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000000"/>
                </a:solidFill>
              </a:endParaRPr>
            </a:p>
          </p:txBody>
        </p:sp>
      </p:grpSp>
      <p:grpSp>
        <p:nvGrpSpPr>
          <p:cNvPr id="30" name="Agrupar 29"/>
          <p:cNvGrpSpPr/>
          <p:nvPr/>
        </p:nvGrpSpPr>
        <p:grpSpPr>
          <a:xfrm>
            <a:off x="2438401" y="2081213"/>
            <a:ext cx="2089988" cy="876732"/>
            <a:chOff x="914401" y="2081213"/>
            <a:chExt cx="2089988" cy="876732"/>
          </a:xfrm>
        </p:grpSpPr>
        <p:sp>
          <p:nvSpPr>
            <p:cNvPr id="11" name="Rounded Rectangle 10"/>
            <p:cNvSpPr/>
            <p:nvPr/>
          </p:nvSpPr>
          <p:spPr>
            <a:xfrm>
              <a:off x="914401" y="2119745"/>
              <a:ext cx="2089988" cy="838200"/>
            </a:xfrm>
            <a:prstGeom prst="roundRect">
              <a:avLst/>
            </a:prstGeom>
            <a:solidFill>
              <a:srgbClr val="003366"/>
            </a:solidFill>
            <a:ln>
              <a:noFill/>
            </a:ln>
            <a:effectLst>
              <a:outerShdw blurRad="149987" dist="250190" dir="8460000" algn="ctr">
                <a:srgbClr val="000000">
                  <a:alpha val="28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914401" y="2354179"/>
              <a:ext cx="20899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 err="1" smtClean="0">
                  <a:solidFill>
                    <a:srgbClr val="FFFFFF"/>
                  </a:solidFill>
                </a:rPr>
                <a:t>Operationalização</a:t>
              </a:r>
              <a:endParaRPr lang="en-US" dirty="0">
                <a:solidFill>
                  <a:srgbClr val="FFFFFF"/>
                </a:solidFill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1223963" y="2081213"/>
              <a:ext cx="279400" cy="280987"/>
            </a:xfrm>
            <a:prstGeom prst="ellipse">
              <a:avLst/>
            </a:prstGeom>
            <a:solidFill>
              <a:schemeClr val="accent4">
                <a:lumMod val="20000"/>
                <a:lumOff val="80000"/>
              </a:schemeClr>
            </a:solidFill>
            <a:ln>
              <a:solidFill>
                <a:schemeClr val="bg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1200" b="1" dirty="0">
                  <a:solidFill>
                    <a:schemeClr val="bg2"/>
                  </a:solidFill>
                </a:rPr>
                <a:t>6</a:t>
              </a:r>
            </a:p>
          </p:txBody>
        </p:sp>
      </p:grpSp>
      <p:sp>
        <p:nvSpPr>
          <p:cNvPr id="47" name="Rounded Rectangular Callout 6"/>
          <p:cNvSpPr/>
          <p:nvPr/>
        </p:nvSpPr>
        <p:spPr>
          <a:xfrm flipH="1">
            <a:off x="4954874" y="2693953"/>
            <a:ext cx="1951285" cy="990600"/>
          </a:xfrm>
          <a:prstGeom prst="wedgeRoundRectCallout">
            <a:avLst>
              <a:gd name="adj1" fmla="val -19054"/>
              <a:gd name="adj2" fmla="val 4725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b="1" i="1" dirty="0">
                <a:solidFill>
                  <a:srgbClr val="007DC3">
                    <a:lumMod val="50000"/>
                  </a:srgbClr>
                </a:solidFill>
              </a:rPr>
              <a:t>Data Scientists</a:t>
            </a:r>
          </a:p>
          <a:p>
            <a:pPr algn="ctr">
              <a:defRPr/>
            </a:pPr>
            <a:r>
              <a:rPr lang="en-US" sz="1600" i="1" dirty="0">
                <a:solidFill>
                  <a:srgbClr val="007DC3">
                    <a:lumMod val="50000"/>
                  </a:srgbClr>
                </a:solidFill>
              </a:rPr>
              <a:t>Gap de </a:t>
            </a:r>
            <a:r>
              <a:rPr lang="en-US" sz="1600" i="1" dirty="0" err="1">
                <a:solidFill>
                  <a:srgbClr val="007DC3">
                    <a:lumMod val="50000"/>
                  </a:srgbClr>
                </a:solidFill>
              </a:rPr>
              <a:t>mão</a:t>
            </a:r>
            <a:r>
              <a:rPr lang="en-US" sz="1600" i="1" dirty="0">
                <a:solidFill>
                  <a:srgbClr val="007DC3">
                    <a:lumMod val="50000"/>
                  </a:srgbClr>
                </a:solidFill>
              </a:rPr>
              <a:t> de </a:t>
            </a:r>
            <a:r>
              <a:rPr lang="en-US" sz="1600" i="1" dirty="0" err="1">
                <a:solidFill>
                  <a:srgbClr val="007DC3">
                    <a:lumMod val="50000"/>
                  </a:srgbClr>
                </a:solidFill>
              </a:rPr>
              <a:t>obra</a:t>
            </a:r>
            <a:r>
              <a:rPr lang="en-US" sz="1600" i="1" dirty="0">
                <a:solidFill>
                  <a:srgbClr val="007DC3">
                    <a:lumMod val="50000"/>
                  </a:srgbClr>
                </a:solidFill>
              </a:rPr>
              <a:t> (USA) 140,000 to 190,000 </a:t>
            </a:r>
          </a:p>
        </p:txBody>
      </p:sp>
      <p:sp>
        <p:nvSpPr>
          <p:cNvPr id="48" name="Rounded Rectangular Callout 7"/>
          <p:cNvSpPr/>
          <p:nvPr/>
        </p:nvSpPr>
        <p:spPr>
          <a:xfrm flipH="1">
            <a:off x="9706085" y="889251"/>
            <a:ext cx="1714499" cy="1364604"/>
          </a:xfrm>
          <a:prstGeom prst="wedgeRoundRectCallout">
            <a:avLst>
              <a:gd name="adj1" fmla="val 50344"/>
              <a:gd name="adj2" fmla="val -24978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600" i="1" dirty="0">
                <a:solidFill>
                  <a:srgbClr val="007DC3">
                    <a:lumMod val="50000"/>
                  </a:srgbClr>
                </a:solidFill>
              </a:rPr>
              <a:t>Gap de </a:t>
            </a:r>
            <a:r>
              <a:rPr lang="en-US" sz="1600" i="1" dirty="0" err="1">
                <a:solidFill>
                  <a:srgbClr val="007DC3">
                    <a:lumMod val="50000"/>
                  </a:srgbClr>
                </a:solidFill>
              </a:rPr>
              <a:t>Gerentes</a:t>
            </a:r>
            <a:r>
              <a:rPr lang="en-US" sz="1600" i="1" dirty="0">
                <a:solidFill>
                  <a:srgbClr val="007DC3">
                    <a:lumMod val="50000"/>
                  </a:srgbClr>
                </a:solidFill>
              </a:rPr>
              <a:t> e </a:t>
            </a:r>
            <a:r>
              <a:rPr lang="en-US" sz="1600" i="1" dirty="0" err="1">
                <a:solidFill>
                  <a:srgbClr val="007DC3">
                    <a:lumMod val="50000"/>
                  </a:srgbClr>
                </a:solidFill>
              </a:rPr>
              <a:t>Analistas</a:t>
            </a:r>
            <a:r>
              <a:rPr lang="en-US" sz="1600" i="1" dirty="0">
                <a:solidFill>
                  <a:srgbClr val="007DC3">
                    <a:lumMod val="50000"/>
                  </a:srgbClr>
                </a:solidFill>
              </a:rPr>
              <a:t> c/</a:t>
            </a:r>
            <a:r>
              <a:rPr lang="en-US" sz="1600" i="1" dirty="0" err="1">
                <a:solidFill>
                  <a:srgbClr val="007DC3">
                    <a:lumMod val="50000"/>
                  </a:srgbClr>
                </a:solidFill>
              </a:rPr>
              <a:t>Habilidades</a:t>
            </a:r>
            <a:r>
              <a:rPr lang="en-US" sz="1600" i="1" dirty="0">
                <a:solidFill>
                  <a:srgbClr val="007DC3">
                    <a:lumMod val="50000"/>
                  </a:srgbClr>
                </a:solidFill>
              </a:rPr>
              <a:t> </a:t>
            </a:r>
            <a:r>
              <a:rPr lang="en-US" sz="1600" i="1" dirty="0" err="1" smtClean="0">
                <a:solidFill>
                  <a:srgbClr val="007DC3">
                    <a:lumMod val="50000"/>
                  </a:srgbClr>
                </a:solidFill>
              </a:rPr>
              <a:t>Analíticas</a:t>
            </a:r>
            <a:endParaRPr lang="en-US" sz="1600" i="1" dirty="0">
              <a:solidFill>
                <a:srgbClr val="007DC3">
                  <a:lumMod val="50000"/>
                </a:srgbClr>
              </a:solidFill>
            </a:endParaRPr>
          </a:p>
          <a:p>
            <a:pPr algn="ctr">
              <a:defRPr/>
            </a:pPr>
            <a:r>
              <a:rPr lang="pt-BR" sz="1600" i="1" dirty="0">
                <a:solidFill>
                  <a:srgbClr val="007DC3">
                    <a:lumMod val="50000"/>
                  </a:srgbClr>
                </a:solidFill>
              </a:rPr>
              <a:t>USA: 1.5M</a:t>
            </a:r>
            <a:endParaRPr lang="en-US" sz="1600" i="1" dirty="0">
              <a:solidFill>
                <a:srgbClr val="007DC3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412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48" grpId="0" animBg="1"/>
    </p:bldLst>
  </p:timing>
</p:sld>
</file>

<file path=ppt/theme/theme1.xml><?xml version="1.0" encoding="utf-8"?>
<a:theme xmlns:a="http://schemas.openxmlformats.org/drawingml/2006/main" name="Template_cursos_gustavo_2014">
  <a:themeElements>
    <a:clrScheme name="NPR2011">
      <a:dk1>
        <a:srgbClr val="000000"/>
      </a:dk1>
      <a:lt1>
        <a:srgbClr val="FFFFFF"/>
      </a:lt1>
      <a:dk2>
        <a:srgbClr val="007DC3"/>
      </a:dk2>
      <a:lt2>
        <a:srgbClr val="5F5F5F"/>
      </a:lt2>
      <a:accent1>
        <a:srgbClr val="2C95DD"/>
      </a:accent1>
      <a:accent2>
        <a:srgbClr val="49A942"/>
      </a:accent2>
      <a:accent3>
        <a:srgbClr val="74C167"/>
      </a:accent3>
      <a:accent4>
        <a:srgbClr val="FFC425"/>
      </a:accent4>
      <a:accent5>
        <a:srgbClr val="B5761B"/>
      </a:accent5>
      <a:accent6>
        <a:srgbClr val="A80000"/>
      </a:accent6>
      <a:hlink>
        <a:srgbClr val="0070C0"/>
      </a:hlink>
      <a:folHlink>
        <a:srgbClr val="49A942"/>
      </a:folHlink>
    </a:clrScheme>
    <a:fontScheme name="NPR2011Template">
      <a:majorFont>
        <a:latin typeface="Calibri"/>
        <a:ea typeface=""/>
        <a:cs typeface="Arial"/>
      </a:majorFont>
      <a:minorFont>
        <a:latin typeface="Calibri"/>
        <a:ea typeface="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78205</TotalTime>
  <Words>1682</Words>
  <Application>Microsoft Office PowerPoint</Application>
  <PresentationFormat>Widescreen</PresentationFormat>
  <Paragraphs>280</Paragraphs>
  <Slides>45</Slides>
  <Notes>2</Notes>
  <HiddenSlides>0</HiddenSlides>
  <MMClips>0</MMClips>
  <ScaleCrop>false</ScaleCrop>
  <HeadingPairs>
    <vt:vector size="8" baseType="variant">
      <vt:variant>
        <vt:lpstr>Fontes usadas</vt:lpstr>
      </vt:variant>
      <vt:variant>
        <vt:i4>10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45</vt:i4>
      </vt:variant>
    </vt:vector>
  </HeadingPairs>
  <TitlesOfParts>
    <vt:vector size="57" baseType="lpstr">
      <vt:lpstr>Verdana</vt:lpstr>
      <vt:lpstr>Webdings</vt:lpstr>
      <vt:lpstr>Myriad Pro</vt:lpstr>
      <vt:lpstr>Calibri</vt:lpstr>
      <vt:lpstr>Arial</vt:lpstr>
      <vt:lpstr>Wingdings</vt:lpstr>
      <vt:lpstr>Symbol</vt:lpstr>
      <vt:lpstr>Courier New</vt:lpstr>
      <vt:lpstr>MS PGothic</vt:lpstr>
      <vt:lpstr>Cambria Math</vt:lpstr>
      <vt:lpstr>Template_cursos_gustavo_2014</vt:lpstr>
      <vt:lpstr>Planilha</vt:lpstr>
      <vt:lpstr>O Cenário Tecnológico Atual</vt:lpstr>
      <vt:lpstr>Como ocorre a evolução tecnológica?</vt:lpstr>
      <vt:lpstr>A Dinâmica da Evolução Tecnológica: Uma Perspectiva Histórica</vt:lpstr>
      <vt:lpstr>Nos últimos 70 anos a Lei de Moore garantiu o aumento contínuo dos volumes de dados! </vt:lpstr>
      <vt:lpstr>Nos últimos 10 anos “ressurgiu” um paradigma de programação:</vt:lpstr>
      <vt:lpstr>Aplicado agora em amplas bases de dados através de máquinas com grande poder de processamento:</vt:lpstr>
      <vt:lpstr>Quais os desafios atuais?</vt:lpstr>
      <vt:lpstr>Onde estamos no ciclo de novas tecnologias?</vt:lpstr>
      <vt:lpstr>As Novas Funções</vt:lpstr>
      <vt:lpstr>Machine Learning</vt:lpstr>
      <vt:lpstr>O que é Deep Learning?</vt:lpstr>
      <vt:lpstr>Visualização de Redes Neurais: http://playground.tensorflow.org/</vt:lpstr>
      <vt:lpstr>Como funciona um neurônio?</vt:lpstr>
      <vt:lpstr>Formatação dos dados em tensores</vt:lpstr>
      <vt:lpstr>Machine Learning</vt:lpstr>
      <vt:lpstr>Exemplos de Implementação (keras)</vt:lpstr>
      <vt:lpstr>Redução de Overfitting (keras)</vt:lpstr>
      <vt:lpstr>Redes Neurais Convolutivas (convnets)</vt:lpstr>
      <vt:lpstr>O que ocorre em uma camada convolutiva?</vt:lpstr>
      <vt:lpstr>O que ocorre em uma camada convolutiva? (II)</vt:lpstr>
      <vt:lpstr>Observando o efeito de uma convolução em uma imagem</vt:lpstr>
      <vt:lpstr>Redes Neurais Recorrentes e 1D Convnets</vt:lpstr>
      <vt:lpstr>Machine Learning</vt:lpstr>
      <vt:lpstr>Agenda</vt:lpstr>
      <vt:lpstr>Estrutura da rede neural deste exemplo</vt:lpstr>
      <vt:lpstr>Forward Pass (uma amostra de entrada apenas) – I</vt:lpstr>
      <vt:lpstr>Forward Pass (uma amostra de entrada apenas) – II</vt:lpstr>
      <vt:lpstr>Backward Pass – apenas com produtos matriciais</vt:lpstr>
      <vt:lpstr>Forward Pass (todo o conjunto de amostras, 2000 neste caso) – I</vt:lpstr>
      <vt:lpstr>Forward Pass (todo o conjunto de amostras, 2000 neste caso) – II</vt:lpstr>
      <vt:lpstr>Backward Pass (todo o conjunto de amostras) (adaptação das operações matriciais)</vt:lpstr>
      <vt:lpstr>Backward Pass – forma final otimizada – todo o conjunto de amostras – com produtos matriciais e elemento a elemento </vt:lpstr>
      <vt:lpstr>Ajustes de Peso W e b</vt:lpstr>
      <vt:lpstr>Ajustes de Peso W e b</vt:lpstr>
      <vt:lpstr>Ajustes de Peso W e b</vt:lpstr>
      <vt:lpstr>Ajustes de Peso W e b</vt:lpstr>
      <vt:lpstr>Ajustes de Peso W e b</vt:lpstr>
      <vt:lpstr>Ajustes de Peso W e b</vt:lpstr>
      <vt:lpstr>Ajustes de Peso W e b</vt:lpstr>
      <vt:lpstr>Ajustes de Peso W e b</vt:lpstr>
      <vt:lpstr>Ajuste final – a é a taxa de aprendizado</vt:lpstr>
      <vt:lpstr>Na planilha podemos ver a parte forward de uma rede</vt:lpstr>
      <vt:lpstr>A seguir podemos ver a parte Backward e o ajuste dos pesos da mesma rede.</vt:lpstr>
      <vt:lpstr>A implementação passo a passo em numpy está disponível no arquivo neuralnet_numpy.ipynb</vt:lpstr>
      <vt:lpstr>Tópicos a seguir</vt:lpstr>
    </vt:vector>
  </TitlesOfParts>
  <Company>Bucknell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1</dc:title>
  <dc:creator>Lisa Veloz</dc:creator>
  <cp:lastModifiedBy>Gustavo Mirapalheta</cp:lastModifiedBy>
  <cp:revision>2672</cp:revision>
  <dcterms:created xsi:type="dcterms:W3CDTF">2004-02-07T16:14:30Z</dcterms:created>
  <dcterms:modified xsi:type="dcterms:W3CDTF">2019-11-28T16:27:48Z</dcterms:modified>
</cp:coreProperties>
</file>